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compatMode="1" strictFirstAndLastChars="0" saveSubsetFonts="1" autoCompressPictures="0">
  <p:sldMasterIdLst>
    <p:sldMasterId id="2147483650" r:id="rId1"/>
    <p:sldMasterId id="2147483652" r:id="rId2"/>
    <p:sldMasterId id="2147483653" r:id="rId3"/>
    <p:sldMasterId id="2147483654" r:id="rId4"/>
    <p:sldMasterId id="2147483655" r:id="rId5"/>
    <p:sldMasterId id="2147483656" r:id="rId6"/>
  </p:sldMasterIdLst>
  <p:notesMasterIdLst>
    <p:notesMasterId r:id="rId20"/>
  </p:notesMasterIdLst>
  <p:sldIdLst>
    <p:sldId id="280" r:id="rId7"/>
    <p:sldId id="281" r:id="rId8"/>
    <p:sldId id="261" r:id="rId9"/>
    <p:sldId id="262" r:id="rId10"/>
    <p:sldId id="266" r:id="rId11"/>
    <p:sldId id="267" r:id="rId12"/>
    <p:sldId id="268" r:id="rId13"/>
    <p:sldId id="282" r:id="rId14"/>
    <p:sldId id="283" r:id="rId15"/>
    <p:sldId id="272" r:id="rId16"/>
    <p:sldId id="273" r:id="rId17"/>
    <p:sldId id="274" r:id="rId18"/>
    <p:sldId id="275" r:id="rId19"/>
  </p:sldIdLst>
  <p:sldSz cx="13004800" cy="9753600"/>
  <p:notesSz cx="6858000" cy="9144000"/>
  <p:defaultTextStyle>
    <a:defPPr>
      <a:defRPr lang="en-US"/>
    </a:defPPr>
    <a:lvl1pPr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1pPr>
    <a:lvl2pPr marL="228600" indent="2286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2pPr>
    <a:lvl3pPr marL="457200" indent="4572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3pPr>
    <a:lvl4pPr marL="685800" indent="6858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4pPr>
    <a:lvl5pPr marL="914400" indent="914400" algn="l" defTabSz="457200" rtl="0" eaLnBrk="0" fontAlgn="base" hangingPunct="0">
      <a:spcBef>
        <a:spcPct val="0"/>
      </a:spcBef>
      <a:spcAft>
        <a:spcPct val="0"/>
      </a:spcAft>
      <a:defRPr sz="1200" kern="1200">
        <a:solidFill>
          <a:srgbClr val="000000"/>
        </a:solidFill>
        <a:latin typeface="Helvetica" charset="0"/>
        <a:ea typeface="Helvetica" charset="0"/>
        <a:cs typeface="Helvetica" charset="0"/>
        <a:sym typeface="Helvetica" charset="0"/>
      </a:defRPr>
    </a:lvl5pPr>
    <a:lvl6pPr marL="2286000" algn="l" defTabSz="914400" rtl="0" eaLnBrk="1" latinLnBrk="0" hangingPunct="1">
      <a:defRPr sz="1200" kern="1200">
        <a:solidFill>
          <a:srgbClr val="000000"/>
        </a:solidFill>
        <a:latin typeface="Helvetica" charset="0"/>
        <a:ea typeface="Helvetica" charset="0"/>
        <a:cs typeface="Helvetica" charset="0"/>
        <a:sym typeface="Helvetica" charset="0"/>
      </a:defRPr>
    </a:lvl6pPr>
    <a:lvl7pPr marL="2743200" algn="l" defTabSz="914400" rtl="0" eaLnBrk="1" latinLnBrk="0" hangingPunct="1">
      <a:defRPr sz="1200" kern="1200">
        <a:solidFill>
          <a:srgbClr val="000000"/>
        </a:solidFill>
        <a:latin typeface="Helvetica" charset="0"/>
        <a:ea typeface="Helvetica" charset="0"/>
        <a:cs typeface="Helvetica" charset="0"/>
        <a:sym typeface="Helvetica" charset="0"/>
      </a:defRPr>
    </a:lvl7pPr>
    <a:lvl8pPr marL="3200400" algn="l" defTabSz="914400" rtl="0" eaLnBrk="1" latinLnBrk="0" hangingPunct="1">
      <a:defRPr sz="1200" kern="1200">
        <a:solidFill>
          <a:srgbClr val="000000"/>
        </a:solidFill>
        <a:latin typeface="Helvetica" charset="0"/>
        <a:ea typeface="Helvetica" charset="0"/>
        <a:cs typeface="Helvetica" charset="0"/>
        <a:sym typeface="Helvetica" charset="0"/>
      </a:defRPr>
    </a:lvl8pPr>
    <a:lvl9pPr marL="3657600" algn="l" defTabSz="914400" rtl="0" eaLnBrk="1" latinLnBrk="0" hangingPunct="1">
      <a:defRPr sz="1200" kern="1200">
        <a:solidFill>
          <a:srgbClr val="000000"/>
        </a:solidFill>
        <a:latin typeface="Helvetica" charset="0"/>
        <a:ea typeface="Helvetica" charset="0"/>
        <a:cs typeface="Helvetica" charset="0"/>
        <a:sym typeface="Helvetica"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6"/>
    <p:restoredTop sz="83366"/>
  </p:normalViewPr>
  <p:slideViewPr>
    <p:cSldViewPr>
      <p:cViewPr varScale="1">
        <p:scale>
          <a:sx n="46" d="100"/>
          <a:sy n="46" d="100"/>
        </p:scale>
        <p:origin x="608" y="176"/>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20" Type="http://schemas.openxmlformats.org/officeDocument/2006/relationships/notesMaster" Target="notesMasters/notesMaster1.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1"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10242"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sym typeface="Lucida Grande" charset="0"/>
              </a:rPr>
              <a:t>Click to edit Master text styles</a:t>
            </a:r>
          </a:p>
          <a:p>
            <a:pPr lvl="1"/>
            <a:r>
              <a:rPr lang="en-US" altLang="en-US" noProof="0" smtClean="0">
                <a:sym typeface="Lucida Grande" charset="0"/>
              </a:rPr>
              <a:t>Second level</a:t>
            </a:r>
          </a:p>
          <a:p>
            <a:pPr lvl="2"/>
            <a:r>
              <a:rPr lang="en-US" altLang="en-US" noProof="0" smtClean="0">
                <a:sym typeface="Lucida Grande" charset="0"/>
              </a:rPr>
              <a:t>Third level</a:t>
            </a:r>
          </a:p>
          <a:p>
            <a:pPr lvl="3"/>
            <a:r>
              <a:rPr lang="en-US" altLang="en-US" noProof="0" smtClean="0">
                <a:sym typeface="Lucida Grande" charset="0"/>
              </a:rPr>
              <a:t>Fourth level</a:t>
            </a:r>
          </a:p>
          <a:p>
            <a:pPr lvl="4"/>
            <a:r>
              <a:rPr lang="en-US" altLang="en-US" noProof="0" smtClean="0">
                <a:sym typeface="Lucida Grande" charset="0"/>
              </a:rPr>
              <a:t>Fifth level</a:t>
            </a:r>
          </a:p>
        </p:txBody>
      </p:sp>
    </p:spTree>
    <p:extLst>
      <p:ext uri="{BB962C8B-B14F-4D97-AF65-F5344CB8AC3E}">
        <p14:creationId xmlns:p14="http://schemas.microsoft.com/office/powerpoint/2010/main" val="1285264280"/>
      </p:ext>
    </p:extLst>
  </p:cSld>
  <p:clrMap bg1="lt1" tx1="dk1" bg2="lt2" tx2="dk2" accent1="accent1" accent2="accent2" accent3="accent3" accent4="accent4" accent5="accent5" accent6="accent6" hlink="hlink" folHlink="folHlink"/>
  <p:notesStyle>
    <a:lvl1pPr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1pPr>
    <a:lvl2pPr marL="2286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2pPr>
    <a:lvl3pPr marL="4572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3pPr>
    <a:lvl4pPr marL="6858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4pPr>
    <a:lvl5pPr marL="9144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Rot="1" noChangeAspect="1" noChangeArrowheads="1" noTextEdit="1"/>
          </p:cNvSpPr>
          <p:nvPr>
            <p:ph type="sldImg"/>
          </p:nvPr>
        </p:nvSpPr>
        <p:spPr>
          <a:solidFill>
            <a:srgbClr val="FFFFFF"/>
          </a:solidFill>
          <a:ln/>
        </p:spPr>
      </p:sp>
      <p:sp>
        <p:nvSpPr>
          <p:cNvPr id="64514" name="Rectangle 2"/>
          <p:cNvSpPr>
            <a:spLocks noGrp="1" noChangeArrowheads="1"/>
          </p:cNvSpPr>
          <p:nvPr>
            <p:ph type="body" idx="1"/>
          </p:nvPr>
        </p:nvSpPr>
        <p:spPr/>
        <p:txBody>
          <a:bodyPr/>
          <a:lstStyle/>
          <a:p>
            <a:pPr eaLnBrk="1" hangingPunct="1">
              <a:defRPr/>
            </a:pPr>
            <a:r>
              <a:rPr lang="en-US" altLang="en-US" dirty="0" smtClean="0">
                <a:latin typeface="Calibri" charset="0"/>
                <a:ea typeface="Calibri" charset="0"/>
                <a:cs typeface="Calibri" charset="0"/>
                <a:sym typeface="Calibri" charset="0"/>
              </a:rPr>
              <a:t>Please remember the norms we’ve historically used when collaborating together.  For those of you who are new to SEISMIC, the summer academy can be a pretty intense week of thinking and learning.  I’d like to urge you all to keep these norms of collaboration in mind and particularly the 4th bullet- paying attention to self and others.  We’ll have pretty long days together, so please do your best to keep track of your needs, as well as the needs of the folks you’re working with.</a:t>
            </a:r>
            <a:endParaRPr lang="en-US" altLang="ja-JP" dirty="0" smtClean="0">
              <a:latin typeface="Helvetica" charset="0"/>
              <a:ea typeface="ＭＳ Ｐゴシック" charset="-128"/>
              <a:sym typeface="Helvetica" charset="0"/>
            </a:endParaRPr>
          </a:p>
          <a:p>
            <a:pPr eaLnBrk="1" hangingPunct="1">
              <a:defRPr/>
            </a:pPr>
            <a:endParaRPr lang="en-US" altLang="ja-JP" dirty="0" smtClean="0">
              <a:latin typeface="Helvetica" charset="0"/>
              <a:ea typeface="ＭＳ Ｐゴシック" charset="-128"/>
              <a:sym typeface="Helvetica" charset="0"/>
            </a:endParaRPr>
          </a:p>
          <a:p>
            <a:pPr eaLnBrk="1" hangingPunct="1">
              <a:defRPr/>
            </a:pPr>
            <a:r>
              <a:rPr lang="en-US" altLang="ja-JP" dirty="0" smtClean="0">
                <a:latin typeface="Helvetica" charset="0"/>
                <a:ea typeface="ＭＳ Ｐゴシック" charset="-128"/>
                <a:sym typeface="Helvetica" charset="0"/>
              </a:rPr>
              <a:t>These norms are the norms </a:t>
            </a:r>
            <a:r>
              <a:rPr lang="en-US" altLang="ja-JP" dirty="0" err="1" smtClean="0">
                <a:latin typeface="Helvetica" charset="0"/>
                <a:ea typeface="ＭＳ Ｐゴシック" charset="-128"/>
                <a:sym typeface="Helvetica" charset="0"/>
              </a:rPr>
              <a:t>Garmston</a:t>
            </a:r>
            <a:r>
              <a:rPr lang="en-US" altLang="ja-JP" dirty="0" smtClean="0">
                <a:latin typeface="Helvetica" charset="0"/>
                <a:ea typeface="ＭＳ Ｐゴシック" charset="-128"/>
                <a:sym typeface="Helvetica" charset="0"/>
              </a:rPr>
              <a:t> and Wellman describe thoroughly in their book, </a:t>
            </a:r>
            <a:r>
              <a:rPr lang="en-US" altLang="ja-JP" i="1" dirty="0" smtClean="0">
                <a:latin typeface="Helvetica" charset="0"/>
                <a:ea typeface="ＭＳ Ｐゴシック" charset="-128"/>
                <a:sym typeface="Helvetica" charset="0"/>
              </a:rPr>
              <a:t>The Adaptive School.</a:t>
            </a:r>
            <a:endParaRPr lang="en-US" altLang="ja-JP" dirty="0" smtClean="0">
              <a:latin typeface="Helvetica" charset="0"/>
              <a:ea typeface="ＭＳ Ｐゴシック" charset="-128"/>
              <a:sym typeface="Helvetica" charset="0"/>
            </a:endParaRPr>
          </a:p>
          <a:p>
            <a:pPr eaLnBrk="1" hangingPunct="1">
              <a:defRPr/>
            </a:pPr>
            <a:r>
              <a:rPr lang="en-US" altLang="en-US" dirty="0" smtClean="0">
                <a:latin typeface="Helvetica" charset="0"/>
                <a:ea typeface="ＭＳ Ｐゴシック" charset="-128"/>
                <a:sym typeface="Helvetica" charset="0"/>
              </a:rPr>
              <a:t>Pausing to allow time for thought.</a:t>
            </a:r>
          </a:p>
          <a:p>
            <a:pPr eaLnBrk="1" hangingPunct="1">
              <a:defRPr/>
            </a:pPr>
            <a:r>
              <a:rPr lang="en-US" altLang="en-US" dirty="0" smtClean="0">
                <a:latin typeface="Helvetica" charset="0"/>
                <a:ea typeface="ＭＳ Ｐゴシック" charset="-128"/>
                <a:sym typeface="Helvetica" charset="0"/>
              </a:rPr>
              <a:t>Paraphrasing within a pattern of pause, paraphrase, and question to ensure deep listening.</a:t>
            </a:r>
          </a:p>
          <a:p>
            <a:pPr eaLnBrk="1" hangingPunct="1">
              <a:defRPr/>
            </a:pPr>
            <a:r>
              <a:rPr lang="en-US" altLang="en-US" dirty="0" smtClean="0">
                <a:latin typeface="Helvetica" charset="0"/>
                <a:ea typeface="ＭＳ Ｐゴシック" charset="-128"/>
                <a:sym typeface="Helvetica" charset="0"/>
              </a:rPr>
              <a:t>Putting inquiry at the center to reveal and extend thinking</a:t>
            </a:r>
          </a:p>
          <a:p>
            <a:pPr eaLnBrk="1" hangingPunct="1">
              <a:defRPr/>
            </a:pPr>
            <a:r>
              <a:rPr lang="en-US" altLang="en-US" dirty="0" smtClean="0">
                <a:latin typeface="Helvetica" charset="0"/>
                <a:ea typeface="ＭＳ Ｐゴシック" charset="-128"/>
                <a:sym typeface="Helvetica" charset="0"/>
              </a:rPr>
              <a:t>Probing to clarify (meaning of words, data, assumptions)</a:t>
            </a:r>
          </a:p>
          <a:p>
            <a:pPr eaLnBrk="1" hangingPunct="1">
              <a:defRPr/>
            </a:pPr>
            <a:r>
              <a:rPr lang="en-US" altLang="en-US" dirty="0" smtClean="0">
                <a:latin typeface="Helvetica" charset="0"/>
                <a:ea typeface="ＭＳ Ｐゴシック" charset="-128"/>
                <a:sym typeface="Helvetica" charset="0"/>
              </a:rPr>
              <a:t>Putting ideas on the table and pulling them off, or placing data and perceptions before the group.</a:t>
            </a:r>
          </a:p>
          <a:p>
            <a:pPr eaLnBrk="1" hangingPunct="1">
              <a:defRPr/>
            </a:pPr>
            <a:r>
              <a:rPr lang="en-US" altLang="en-US" dirty="0" smtClean="0">
                <a:latin typeface="Helvetica" charset="0"/>
                <a:ea typeface="ＭＳ Ｐゴシック" charset="-128"/>
                <a:sym typeface="Helvetica" charset="0"/>
              </a:rPr>
              <a:t>Paying attention to self and others to monitor our ways of working</a:t>
            </a:r>
          </a:p>
          <a:p>
            <a:pPr eaLnBrk="1" hangingPunct="1">
              <a:defRPr/>
            </a:pPr>
            <a:r>
              <a:rPr lang="en-US" altLang="en-US" dirty="0" smtClean="0">
                <a:latin typeface="Helvetica" charset="0"/>
                <a:ea typeface="ＭＳ Ｐゴシック" charset="-128"/>
                <a:sym typeface="Helvetica" charset="0"/>
              </a:rPr>
              <a:t>Presuming positive intentions to support a nonjudgmental atmosphere</a:t>
            </a:r>
          </a:p>
          <a:p>
            <a:pPr eaLnBrk="1" hangingPunct="1">
              <a:defRPr/>
            </a:pPr>
            <a:r>
              <a:rPr lang="en-US" altLang="en-US" dirty="0" smtClean="0">
                <a:latin typeface="Helvetica" charset="0"/>
                <a:ea typeface="ＭＳ Ｐゴシック" charset="-128"/>
                <a:sym typeface="Helvetica" charset="0"/>
              </a:rPr>
              <a:t>Pursuing a balance between advocacy and inquiry.</a:t>
            </a:r>
          </a:p>
          <a:p>
            <a:pPr eaLnBrk="1" hangingPunct="1">
              <a:defRPr/>
            </a:pPr>
            <a:endParaRPr lang="en-US" altLang="en-US" dirty="0" smtClean="0">
              <a:latin typeface="Helvetica" charset="0"/>
              <a:ea typeface="ＭＳ Ｐゴシック" charset="-128"/>
              <a:sym typeface="Helvetica" charset="0"/>
            </a:endParaRPr>
          </a:p>
          <a:p>
            <a:pPr eaLnBrk="1" hangingPunct="1">
              <a:defRPr/>
            </a:pPr>
            <a:endParaRPr lang="en-US" altLang="en-US" dirty="0" smtClean="0">
              <a:latin typeface="Helvetica" charset="0"/>
              <a:ea typeface="ＭＳ Ｐゴシック" charset="-128"/>
              <a:sym typeface="Helvetica" charset="0"/>
            </a:endParaRPr>
          </a:p>
          <a:p>
            <a:pPr eaLnBrk="1" hangingPunct="1">
              <a:defRPr/>
            </a:pPr>
            <a:endParaRPr lang="en-US" altLang="en-US" dirty="0" smtClean="0">
              <a:latin typeface="Helvetica" charset="0"/>
              <a:ea typeface="ＭＳ Ｐゴシック" charset="-128"/>
              <a:sym typeface="Helvetica" charset="0"/>
            </a:endParaRPr>
          </a:p>
          <a:p>
            <a:pPr eaLnBrk="1" hangingPunct="1">
              <a:defRPr/>
            </a:pPr>
            <a:r>
              <a:rPr lang="en-US" altLang="en-US" dirty="0" smtClean="0">
                <a:latin typeface="Helvetica" charset="0"/>
                <a:ea typeface="ＭＳ Ｐゴシック" charset="-128"/>
                <a:sym typeface="Helvetica" charset="0"/>
              </a:rPr>
              <a:t>Photo Credit</a:t>
            </a:r>
            <a:endParaRPr lang="en-US" altLang="en-US" dirty="0">
              <a:latin typeface="Helvetica" charset="0"/>
              <a:ea typeface="ＭＳ Ｐゴシック" charset="-128"/>
              <a:sym typeface="Helvetica" charset="0"/>
            </a:endParaRPr>
          </a:p>
          <a:p>
            <a:pPr eaLnBrk="1" hangingPunct="1">
              <a:defRPr/>
            </a:pPr>
            <a:r>
              <a:rPr lang="en-US" altLang="en-US" dirty="0" smtClean="0">
                <a:latin typeface="Helvetica" charset="0"/>
                <a:ea typeface="ＭＳ Ｐゴシック" charset="-128"/>
                <a:sym typeface="Helvetica" charset="0"/>
              </a:rPr>
              <a:t>Brand New Norms Sign/ Steve </a:t>
            </a:r>
            <a:r>
              <a:rPr lang="en-US" altLang="en-US" dirty="0" err="1" smtClean="0">
                <a:latin typeface="Helvetica" charset="0"/>
                <a:ea typeface="ＭＳ Ｐゴシック" charset="-128"/>
                <a:sym typeface="Helvetica" charset="0"/>
              </a:rPr>
              <a:t>Devol</a:t>
            </a:r>
            <a:r>
              <a:rPr lang="en-US" altLang="en-US" dirty="0" smtClean="0">
                <a:latin typeface="Helvetica" charset="0"/>
                <a:ea typeface="ＭＳ Ｐゴシック" charset="-128"/>
                <a:sym typeface="Helvetica" charset="0"/>
              </a:rPr>
              <a:t> https://</a:t>
            </a:r>
            <a:r>
              <a:rPr lang="en-US" altLang="en-US" dirty="0" err="1" smtClean="0">
                <a:latin typeface="Helvetica" charset="0"/>
                <a:ea typeface="ＭＳ Ｐゴシック" charset="-128"/>
                <a:sym typeface="Helvetica" charset="0"/>
              </a:rPr>
              <a:t>www.flickr.com</a:t>
            </a:r>
            <a:r>
              <a:rPr lang="en-US" altLang="en-US" dirty="0" smtClean="0">
                <a:latin typeface="Helvetica" charset="0"/>
                <a:ea typeface="ＭＳ Ｐゴシック" charset="-128"/>
                <a:sym typeface="Helvetica" charset="0"/>
              </a:rPr>
              <a:t>/photos/</a:t>
            </a:r>
            <a:r>
              <a:rPr lang="en-US" altLang="en-US" dirty="0" err="1" smtClean="0">
                <a:latin typeface="Helvetica" charset="0"/>
                <a:ea typeface="ＭＳ Ｐゴシック" charset="-128"/>
                <a:sym typeface="Helvetica" charset="0"/>
              </a:rPr>
              <a:t>stevedevol</a:t>
            </a:r>
            <a:r>
              <a:rPr lang="en-US" altLang="en-US" dirty="0" smtClean="0">
                <a:latin typeface="Helvetica" charset="0"/>
                <a:ea typeface="ＭＳ Ｐゴシック" charset="-128"/>
                <a:sym typeface="Helvetica" charset="0"/>
              </a:rPr>
              <a:t>/</a:t>
            </a:r>
          </a:p>
          <a:p>
            <a:pPr eaLnBrk="1" hangingPunct="1">
              <a:defRPr/>
            </a:pPr>
            <a:r>
              <a:rPr lang="en-US" altLang="en-US" dirty="0" smtClean="0">
                <a:latin typeface="Helvetica" charset="0"/>
                <a:ea typeface="ＭＳ Ｐゴシック" charset="-128"/>
                <a:sym typeface="Helvetica" charset="0"/>
              </a:rPr>
              <a:t>March 14, 2010/ Photo URL https://</a:t>
            </a:r>
            <a:r>
              <a:rPr lang="en-US" altLang="en-US" dirty="0" err="1" smtClean="0">
                <a:latin typeface="Helvetica" charset="0"/>
                <a:ea typeface="ＭＳ Ｐゴシック" charset="-128"/>
                <a:sym typeface="Helvetica" charset="0"/>
              </a:rPr>
              <a:t>www.flickr.com</a:t>
            </a:r>
            <a:r>
              <a:rPr lang="en-US" altLang="en-US" dirty="0" smtClean="0">
                <a:latin typeface="Helvetica" charset="0"/>
                <a:ea typeface="ＭＳ Ｐゴシック" charset="-128"/>
                <a:sym typeface="Helvetica" charset="0"/>
              </a:rPr>
              <a:t>/photos/</a:t>
            </a:r>
            <a:r>
              <a:rPr lang="en-US" altLang="en-US" dirty="0" err="1" smtClean="0">
                <a:latin typeface="Helvetica" charset="0"/>
                <a:ea typeface="ＭＳ Ｐゴシック" charset="-128"/>
                <a:sym typeface="Helvetica" charset="0"/>
              </a:rPr>
              <a:t>stevedevol</a:t>
            </a:r>
            <a:r>
              <a:rPr lang="en-US" altLang="en-US" dirty="0" smtClean="0">
                <a:latin typeface="Helvetica" charset="0"/>
                <a:ea typeface="ＭＳ Ｐゴシック" charset="-128"/>
                <a:sym typeface="Helvetica" charset="0"/>
              </a:rPr>
              <a:t>/4434122972</a:t>
            </a:r>
          </a:p>
        </p:txBody>
      </p:sp>
    </p:spTree>
    <p:extLst>
      <p:ext uri="{BB962C8B-B14F-4D97-AF65-F5344CB8AC3E}">
        <p14:creationId xmlns:p14="http://schemas.microsoft.com/office/powerpoint/2010/main" val="20462324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Rot="1" noChangeAspect="1" noChangeArrowheads="1"/>
          </p:cNvSpPr>
          <p:nvPr>
            <p:ph type="sldImg"/>
          </p:nvPr>
        </p:nvSpPr>
        <p:spPr/>
      </p:sp>
      <p:sp>
        <p:nvSpPr>
          <p:cNvPr id="44034" name="Rectangle 2"/>
          <p:cNvSpPr>
            <a:spLocks noGrp="1" noChangeArrowheads="1"/>
          </p:cNvSpPr>
          <p:nvPr>
            <p:ph type="body" idx="1"/>
          </p:nvPr>
        </p:nvSpPr>
        <p:spPr/>
        <p:txBody>
          <a:bodyPr/>
          <a:lstStyle/>
          <a:p>
            <a:pPr marL="342900" lvl="1" indent="-342900" defTabSz="914400" eaLnBrk="1">
              <a:buClr>
                <a:srgbClr val="000000"/>
              </a:buClr>
              <a:buFont typeface="Calibri" charset="0"/>
              <a:buNone/>
            </a:pPr>
            <a:r>
              <a:rPr lang="en-US" altLang="en-US" sz="1200" dirty="0">
                <a:latin typeface="Calibri" charset="0"/>
                <a:ea typeface="Calibri" charset="0"/>
                <a:cs typeface="Calibri" charset="0"/>
                <a:sym typeface="Calibri" charset="0"/>
              </a:rPr>
              <a:t>Use your TPEP framework to assess the current state of your instructional practice in the area of Student Engagement.  </a:t>
            </a:r>
          </a:p>
          <a:p>
            <a:pPr marL="342900" lvl="1" indent="-342900" defTabSz="914400" eaLnBrk="1">
              <a:buClr>
                <a:srgbClr val="000000"/>
              </a:buClr>
              <a:buFont typeface="Calibri" charset="0"/>
              <a:buNone/>
            </a:pPr>
            <a:r>
              <a:rPr lang="en-US" altLang="en-US" sz="1200" dirty="0">
                <a:latin typeface="Calibri" charset="0"/>
                <a:ea typeface="Calibri" charset="0"/>
                <a:cs typeface="Calibri" charset="0"/>
                <a:sym typeface="Calibri" charset="0"/>
              </a:rPr>
              <a:t>When possible, provide evidence for your assessment.</a:t>
            </a:r>
          </a:p>
          <a:p>
            <a:pPr marL="342900" lvl="1" indent="-342900" defTabSz="914400" eaLnBrk="1">
              <a:buClr>
                <a:srgbClr val="000000"/>
              </a:buClr>
              <a:buFont typeface="Calibri" charset="0"/>
              <a:buNone/>
            </a:pPr>
            <a:endParaRPr lang="en-US" altLang="en-US" sz="1200" dirty="0">
              <a:latin typeface="Calibri" charset="0"/>
              <a:ea typeface="Calibri" charset="0"/>
              <a:cs typeface="Calibri" charset="0"/>
              <a:sym typeface="Calibri" charset="0"/>
            </a:endParaRPr>
          </a:p>
          <a:p>
            <a:pPr marL="342900" lvl="1" indent="-342900" defTabSz="914400" eaLnBrk="1">
              <a:buClr>
                <a:srgbClr val="000000"/>
              </a:buClr>
              <a:buFont typeface="Calibri" charset="0"/>
              <a:buNone/>
            </a:pPr>
            <a:r>
              <a:rPr lang="en-US" altLang="en-US" sz="1200" dirty="0">
                <a:latin typeface="Calibri" charset="0"/>
                <a:ea typeface="Calibri" charset="0"/>
                <a:cs typeface="Calibri" charset="0"/>
                <a:sym typeface="Calibri" charset="0"/>
              </a:rPr>
              <a:t>Keep your assessment to yourself for now but use that assessment to do some goal setting around your instructional focus for next year and start breaking down your year long goal into action steps and methods to collect evidence.</a:t>
            </a:r>
          </a:p>
          <a:p>
            <a:pPr marL="342900" lvl="1" indent="-342900" defTabSz="914400" eaLnBrk="1">
              <a:spcBef>
                <a:spcPts val="1100"/>
              </a:spcBef>
              <a:buClr>
                <a:srgbClr val="000000"/>
              </a:buClr>
              <a:buFont typeface="Calibri" charset="0"/>
              <a:buNone/>
            </a:pPr>
            <a:endParaRPr lang="en-US" altLang="en-US" sz="1200" dirty="0" smtClean="0">
              <a:latin typeface="Calibri" charset="0"/>
              <a:ea typeface="Calibri" charset="0"/>
              <a:cs typeface="Calibri" charset="0"/>
              <a:sym typeface="Calibri" charset="0"/>
            </a:endParaRPr>
          </a:p>
          <a:p>
            <a:pPr marL="342900" lvl="1" indent="-342900" defTabSz="914400" eaLnBrk="1">
              <a:spcBef>
                <a:spcPts val="1100"/>
              </a:spcBef>
              <a:buClr>
                <a:srgbClr val="000000"/>
              </a:buClr>
              <a:buFont typeface="Calibri" charset="0"/>
              <a:buNone/>
            </a:pPr>
            <a:r>
              <a:rPr lang="en-US" altLang="en-US" sz="1200" dirty="0" smtClean="0">
                <a:latin typeface="Calibri" charset="0"/>
                <a:ea typeface="Calibri" charset="0"/>
                <a:cs typeface="Calibri" charset="0"/>
                <a:sym typeface="Calibri" charset="0"/>
              </a:rPr>
              <a:t>Photo </a:t>
            </a:r>
            <a:r>
              <a:rPr lang="en-US" altLang="en-US" sz="1200" dirty="0">
                <a:latin typeface="Calibri" charset="0"/>
                <a:ea typeface="Calibri" charset="0"/>
                <a:cs typeface="Calibri" charset="0"/>
                <a:sym typeface="Calibri" charset="0"/>
              </a:rPr>
              <a:t>Credit</a:t>
            </a:r>
          </a:p>
          <a:p>
            <a:pPr marL="342900" lvl="1" indent="-342900" defTabSz="914400" eaLnBrk="1">
              <a:spcBef>
                <a:spcPts val="1100"/>
              </a:spcBef>
              <a:buClr>
                <a:srgbClr val="000000"/>
              </a:buClr>
              <a:buFont typeface="Calibri" charset="0"/>
              <a:buNone/>
            </a:pPr>
            <a:r>
              <a:rPr lang="en-US" altLang="en-US" sz="1200" dirty="0" err="1">
                <a:latin typeface="Calibri" charset="0"/>
                <a:ea typeface="Calibri" charset="0"/>
                <a:cs typeface="Calibri" charset="0"/>
                <a:sym typeface="Calibri" charset="0"/>
              </a:rPr>
              <a:t>Pixabay</a:t>
            </a:r>
            <a:r>
              <a:rPr lang="en-US" altLang="en-US" sz="1200" dirty="0">
                <a:latin typeface="Calibri" charset="0"/>
                <a:ea typeface="Calibri" charset="0"/>
                <a:cs typeface="Calibri" charset="0"/>
                <a:sym typeface="Calibri" charset="0"/>
              </a:rPr>
              <a:t>- no attribution required</a:t>
            </a:r>
            <a:endParaRPr lang="en-US" altLang="en-US" sz="1200" dirty="0"/>
          </a:p>
          <a:p>
            <a:pPr marL="342900" lvl="1" indent="-342900" defTabSz="914400" eaLnBrk="1">
              <a:buClr>
                <a:srgbClr val="000000"/>
              </a:buClr>
              <a:buFont typeface="Calibri" charset="0"/>
              <a:buNone/>
            </a:pPr>
            <a:endParaRPr lang="en-US" altLang="en-US" sz="1200" dirty="0">
              <a:latin typeface="Calibri" charset="0"/>
              <a:ea typeface="Calibri" charset="0"/>
              <a:cs typeface="Calibri" charset="0"/>
              <a:sym typeface="Calibri" charset="0"/>
            </a:endParaRPr>
          </a:p>
        </p:txBody>
      </p:sp>
    </p:spTree>
    <p:extLst>
      <p:ext uri="{BB962C8B-B14F-4D97-AF65-F5344CB8AC3E}">
        <p14:creationId xmlns:p14="http://schemas.microsoft.com/office/powerpoint/2010/main" val="1981059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Grp="1" noRot="1" noChangeAspect="1" noChangeArrowheads="1"/>
          </p:cNvSpPr>
          <p:nvPr>
            <p:ph type="sldImg"/>
          </p:nvPr>
        </p:nvSpPr>
        <p:spPr/>
      </p:sp>
      <p:sp>
        <p:nvSpPr>
          <p:cNvPr id="46082" name="Rectangle 2"/>
          <p:cNvSpPr>
            <a:spLocks noGrp="1" noChangeArrowheads="1"/>
          </p:cNvSpPr>
          <p:nvPr>
            <p:ph type="body" idx="1"/>
          </p:nvPr>
        </p:nvSpPr>
        <p:spPr/>
        <p:txBody>
          <a:bodyPr/>
          <a:lstStyle/>
          <a:p>
            <a:pPr marL="342900" lvl="1" indent="-342900" defTabSz="914400" eaLnBrk="1">
              <a:spcBef>
                <a:spcPts val="1100"/>
              </a:spcBef>
              <a:buClr>
                <a:srgbClr val="000000"/>
              </a:buClr>
              <a:buFont typeface="Calibri" charset="0"/>
              <a:buChar char="•"/>
            </a:pPr>
            <a:r>
              <a:rPr lang="en-US" altLang="en-US" sz="1200">
                <a:latin typeface="Calibri" charset="0"/>
                <a:ea typeface="Calibri" charset="0"/>
                <a:cs typeface="Calibri" charset="0"/>
                <a:sym typeface="Calibri" charset="0"/>
              </a:rPr>
              <a:t>Individually create a SMART goal re: your instruction for the 2015-16 school year.  As you’re thinking about your instructional goals, begin to think about what will need to be in place in your classrooms in order to ensure that your classroom is a safe place for learning.  I’ll show you a slide to remind you of the kind of classroom environment we were hoping to create.</a:t>
            </a:r>
          </a:p>
          <a:p>
            <a:pPr marL="342900" lvl="1" indent="-342900" defTabSz="914400" eaLnBrk="1">
              <a:spcBef>
                <a:spcPts val="1100"/>
              </a:spcBef>
              <a:buClr>
                <a:srgbClr val="000000"/>
              </a:buClr>
              <a:buFont typeface="Calibri" charset="0"/>
              <a:buChar char="•"/>
            </a:pPr>
            <a:r>
              <a:rPr lang="en-US" altLang="en-US" sz="1200">
                <a:latin typeface="Calibri" charset="0"/>
                <a:ea typeface="Calibri" charset="0"/>
                <a:cs typeface="Calibri" charset="0"/>
                <a:sym typeface="Calibri" charset="0"/>
              </a:rPr>
              <a:t>Break goal down into year long/ mid year/ and short term goals.</a:t>
            </a:r>
          </a:p>
          <a:p>
            <a:pPr marL="342900" lvl="1" indent="-342900" defTabSz="914400" eaLnBrk="1">
              <a:spcBef>
                <a:spcPts val="1100"/>
              </a:spcBef>
              <a:buClr>
                <a:srgbClr val="000000"/>
              </a:buClr>
              <a:buFont typeface="Calibri" charset="0"/>
              <a:buChar char="•"/>
            </a:pPr>
            <a:r>
              <a:rPr lang="en-US" altLang="en-US" sz="1200">
                <a:latin typeface="Calibri" charset="0"/>
                <a:ea typeface="Calibri" charset="0"/>
                <a:cs typeface="Calibri" charset="0"/>
                <a:sym typeface="Calibri" charset="0"/>
              </a:rPr>
              <a:t>Identify action steps and ways to collect evidence of impact.</a:t>
            </a:r>
          </a:p>
          <a:p>
            <a:pPr marL="342900" lvl="1" indent="-342900" defTabSz="914400" eaLnBrk="1">
              <a:spcBef>
                <a:spcPts val="1100"/>
              </a:spcBef>
              <a:buClr>
                <a:srgbClr val="000000"/>
              </a:buClr>
              <a:buFont typeface="Calibri" charset="0"/>
              <a:buChar char="•"/>
            </a:pPr>
            <a:endParaRPr lang="en-US" altLang="en-US" sz="1200">
              <a:latin typeface="Calibri" charset="0"/>
              <a:ea typeface="Calibri" charset="0"/>
              <a:cs typeface="Calibri" charset="0"/>
              <a:sym typeface="Calibri" charset="0"/>
            </a:endParaRPr>
          </a:p>
          <a:p>
            <a:pPr marL="342900" lvl="1" indent="-342900" defTabSz="914400" eaLnBrk="1">
              <a:spcBef>
                <a:spcPts val="1100"/>
              </a:spcBef>
              <a:buClr>
                <a:srgbClr val="000000"/>
              </a:buClr>
              <a:buFont typeface="Calibri" charset="0"/>
              <a:buNone/>
            </a:pPr>
            <a:r>
              <a:rPr lang="en-US" altLang="en-US" sz="1200">
                <a:latin typeface="Calibri" charset="0"/>
                <a:ea typeface="Calibri" charset="0"/>
                <a:cs typeface="Calibri" charset="0"/>
                <a:sym typeface="Calibri" charset="0"/>
              </a:rPr>
              <a:t>Photo Credit</a:t>
            </a:r>
          </a:p>
          <a:p>
            <a:pPr marL="342900" lvl="1" indent="-342900" defTabSz="914400" eaLnBrk="1">
              <a:spcBef>
                <a:spcPts val="1100"/>
              </a:spcBef>
              <a:buClr>
                <a:srgbClr val="000000"/>
              </a:buClr>
              <a:buFont typeface="Calibri" charset="0"/>
              <a:buNone/>
            </a:pPr>
            <a:r>
              <a:rPr lang="en-US" altLang="en-US" sz="1200">
                <a:latin typeface="Calibri" charset="0"/>
                <a:ea typeface="Calibri" charset="0"/>
                <a:cs typeface="Calibri" charset="0"/>
                <a:sym typeface="Calibri" charset="0"/>
              </a:rPr>
              <a:t>Pixabay- no attribution required</a:t>
            </a:r>
            <a:endParaRPr lang="en-US" altLang="en-US"/>
          </a:p>
        </p:txBody>
      </p:sp>
    </p:spTree>
    <p:extLst>
      <p:ext uri="{BB962C8B-B14F-4D97-AF65-F5344CB8AC3E}">
        <p14:creationId xmlns:p14="http://schemas.microsoft.com/office/powerpoint/2010/main" val="1081276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Grp="1" noRot="1" noChangeAspect="1" noChangeArrowheads="1"/>
          </p:cNvSpPr>
          <p:nvPr>
            <p:ph type="sldImg"/>
          </p:nvPr>
        </p:nvSpPr>
        <p:spPr/>
      </p:sp>
      <p:sp>
        <p:nvSpPr>
          <p:cNvPr id="48130" name="Rectangle 2"/>
          <p:cNvSpPr>
            <a:spLocks noGrp="1" noChangeArrowheads="1"/>
          </p:cNvSpPr>
          <p:nvPr>
            <p:ph type="body" idx="1"/>
          </p:nvPr>
        </p:nvSpPr>
        <p:spPr/>
        <p:txBody>
          <a:bodyPr/>
          <a:lstStyle/>
          <a:p>
            <a:pPr defTabSz="457200" eaLnBrk="1"/>
            <a:r>
              <a:rPr lang="en-US" altLang="en-US" sz="1200">
                <a:latin typeface="Helvetica" charset="0"/>
                <a:ea typeface="Helvetica" charset="0"/>
                <a:cs typeface="Helvetica" charset="0"/>
                <a:sym typeface="Helvetica" charset="0"/>
              </a:rPr>
              <a:t>These characteristics come from an article about classrooms with effective formative assessment practices that really resonate with me.</a:t>
            </a:r>
          </a:p>
          <a:p>
            <a:pPr defTabSz="457200" eaLnBrk="1"/>
            <a:r>
              <a:rPr lang="en-US" altLang="en-US" sz="1200">
                <a:latin typeface="Helvetica" charset="0"/>
                <a:ea typeface="Helvetica" charset="0"/>
                <a:cs typeface="Helvetica" charset="0"/>
                <a:sym typeface="Helvetica" charset="0"/>
              </a:rPr>
              <a:t>What if teachers and students at your schools had:</a:t>
            </a:r>
          </a:p>
          <a:p>
            <a:pPr lvl="1" defTabSz="457200" eaLnBrk="1"/>
            <a:r>
              <a:rPr lang="en-US" altLang="en-US" sz="1200">
                <a:latin typeface="Helvetica" charset="0"/>
                <a:ea typeface="Helvetica" charset="0"/>
                <a:cs typeface="Helvetica" charset="0"/>
                <a:sym typeface="Helvetica" charset="0"/>
              </a:rPr>
              <a:t>Shared belief in taking responsibility for one’s own learning.</a:t>
            </a:r>
          </a:p>
          <a:p>
            <a:pPr lvl="1" defTabSz="457200" eaLnBrk="1"/>
            <a:r>
              <a:rPr lang="en-US" altLang="en-US" sz="1200">
                <a:latin typeface="Helvetica" charset="0"/>
                <a:ea typeface="Helvetica" charset="0"/>
                <a:cs typeface="Helvetica" charset="0"/>
                <a:sym typeface="Helvetica" charset="0"/>
              </a:rPr>
              <a:t> Learning rather than performance orientation (mindset).</a:t>
            </a:r>
          </a:p>
          <a:p>
            <a:pPr lvl="1" defTabSz="457200" eaLnBrk="1"/>
            <a:r>
              <a:rPr lang="en-US" altLang="en-US" sz="1200">
                <a:latin typeface="Helvetica" charset="0"/>
                <a:ea typeface="Helvetica" charset="0"/>
                <a:cs typeface="Helvetica" charset="0"/>
                <a:sym typeface="Helvetica" charset="0"/>
              </a:rPr>
              <a:t>Acceptance that mistakes are an essential part of learning.  </a:t>
            </a:r>
          </a:p>
          <a:p>
            <a:pPr lvl="1" defTabSz="457200" eaLnBrk="1"/>
            <a:r>
              <a:rPr lang="en-US" altLang="en-US" sz="1200">
                <a:latin typeface="Helvetica" charset="0"/>
                <a:ea typeface="Helvetica" charset="0"/>
                <a:cs typeface="Helvetica" charset="0"/>
                <a:sym typeface="Helvetica" charset="0"/>
              </a:rPr>
              <a:t>Mutual support for each other’s learning.</a:t>
            </a:r>
          </a:p>
          <a:p>
            <a:pPr lvl="1" defTabSz="457200" eaLnBrk="1"/>
            <a:r>
              <a:rPr lang="en-US" altLang="en-US" sz="1200">
                <a:latin typeface="Helvetica" charset="0"/>
                <a:ea typeface="Helvetica" charset="0"/>
                <a:cs typeface="Helvetica" charset="0"/>
                <a:sym typeface="Helvetica" charset="0"/>
              </a:rPr>
              <a:t>Trust that others will be supportive.</a:t>
            </a:r>
          </a:p>
          <a:p>
            <a:pPr lvl="1" defTabSz="457200" eaLnBrk="1"/>
            <a:r>
              <a:rPr lang="en-US" altLang="en-US" sz="1200">
                <a:latin typeface="Helvetica" charset="0"/>
                <a:ea typeface="Helvetica" charset="0"/>
                <a:cs typeface="Helvetica" charset="0"/>
                <a:sym typeface="Helvetica" charset="0"/>
              </a:rPr>
              <a:t>Willingness to take risks in trying new ideas.</a:t>
            </a:r>
          </a:p>
          <a:p>
            <a:pPr lvl="1" defTabSz="457200" eaLnBrk="1"/>
            <a:r>
              <a:rPr lang="en-US" altLang="en-US" sz="1200">
                <a:latin typeface="Helvetica" charset="0"/>
                <a:ea typeface="Helvetica" charset="0"/>
                <a:cs typeface="Helvetica" charset="0"/>
                <a:sym typeface="Helvetica" charset="0"/>
              </a:rPr>
              <a:t>Willingness to give and receive criticism.</a:t>
            </a:r>
          </a:p>
          <a:p>
            <a:pPr lvl="1" defTabSz="457200" eaLnBrk="1"/>
            <a:r>
              <a:rPr lang="en-US" altLang="en-US" sz="1200">
                <a:latin typeface="Helvetica" charset="0"/>
                <a:ea typeface="Helvetica" charset="0"/>
                <a:cs typeface="Helvetica" charset="0"/>
                <a:sym typeface="Helvetica" charset="0"/>
              </a:rPr>
              <a:t>A shared language of assessment and feedback.</a:t>
            </a:r>
          </a:p>
          <a:p>
            <a:pPr lvl="1" defTabSz="457200" eaLnBrk="1"/>
            <a:r>
              <a:rPr lang="en-US" altLang="en-US" sz="1200">
                <a:latin typeface="Helvetica" charset="0"/>
                <a:ea typeface="Helvetica" charset="0"/>
                <a:cs typeface="Helvetica" charset="0"/>
                <a:sym typeface="Helvetica" charset="0"/>
              </a:rPr>
              <a:t>Emphasis on dialogue and exploratory talk to support thinking.</a:t>
            </a:r>
          </a:p>
          <a:p>
            <a:pPr lvl="1" defTabSz="457200" eaLnBrk="1"/>
            <a:endParaRPr lang="en-US" altLang="en-US" sz="1200">
              <a:latin typeface="Helvetica" charset="0"/>
              <a:ea typeface="Helvetica" charset="0"/>
              <a:cs typeface="Helvetica" charset="0"/>
              <a:sym typeface="Helvetica" charset="0"/>
            </a:endParaRPr>
          </a:p>
          <a:p>
            <a:pPr lvl="1" defTabSz="457200" eaLnBrk="1"/>
            <a:r>
              <a:rPr lang="en-US" altLang="en-US" sz="1200">
                <a:latin typeface="Helvetica" charset="0"/>
                <a:ea typeface="Helvetica" charset="0"/>
                <a:cs typeface="Helvetica" charset="0"/>
                <a:sym typeface="Helvetica" charset="0"/>
              </a:rPr>
              <a:t>Mary Webb &amp; Jane Jones</a:t>
            </a:r>
          </a:p>
          <a:p>
            <a:pPr lvl="1" defTabSz="457200" eaLnBrk="1"/>
            <a:r>
              <a:rPr lang="en-US" altLang="en-US" sz="1200">
                <a:latin typeface="Helvetica" charset="0"/>
                <a:ea typeface="Helvetica" charset="0"/>
                <a:cs typeface="Helvetica" charset="0"/>
                <a:sym typeface="Helvetica" charset="0"/>
              </a:rPr>
              <a:t>Exploring Tensions in Developing Assessment for Learning (2009)</a:t>
            </a:r>
          </a:p>
          <a:p>
            <a:pPr lvl="1" defTabSz="457200" eaLnBrk="1"/>
            <a:endParaRPr lang="en-US" altLang="en-US" sz="1200">
              <a:latin typeface="Helvetica" charset="0"/>
              <a:ea typeface="Helvetica" charset="0"/>
              <a:cs typeface="Helvetica" charset="0"/>
              <a:sym typeface="Helvetica" charset="0"/>
            </a:endParaRPr>
          </a:p>
          <a:p>
            <a:pPr lvl="1" defTabSz="457200" eaLnBrk="1">
              <a:spcBef>
                <a:spcPts val="1100"/>
              </a:spcBef>
              <a:buClr>
                <a:srgbClr val="000000"/>
              </a:buClr>
              <a:buFont typeface="Calibri" charset="0"/>
              <a:buNone/>
            </a:pPr>
            <a:r>
              <a:rPr lang="en-US" altLang="en-US" sz="2400">
                <a:latin typeface="Calibri" charset="0"/>
                <a:ea typeface="Calibri" charset="0"/>
                <a:cs typeface="Calibri" charset="0"/>
                <a:sym typeface="Calibri" charset="0"/>
              </a:rPr>
              <a:t>Photo Credit</a:t>
            </a:r>
          </a:p>
          <a:p>
            <a:pPr lvl="1" defTabSz="457200" eaLnBrk="1">
              <a:spcBef>
                <a:spcPts val="1100"/>
              </a:spcBef>
              <a:buClr>
                <a:srgbClr val="000000"/>
              </a:buClr>
              <a:buFont typeface="Calibri" charset="0"/>
              <a:buNone/>
            </a:pPr>
            <a:r>
              <a:rPr lang="en-US" altLang="en-US" sz="2400">
                <a:latin typeface="Calibri" charset="0"/>
                <a:ea typeface="Calibri" charset="0"/>
                <a:cs typeface="Calibri" charset="0"/>
                <a:sym typeface="Calibri" charset="0"/>
              </a:rPr>
              <a:t>Pixabay- no attribution required</a:t>
            </a:r>
            <a:endParaRPr lang="en-US" altLang="en-US"/>
          </a:p>
          <a:p>
            <a:pPr lvl="1" defTabSz="457200" eaLnBrk="1"/>
            <a:endParaRPr lang="en-US" altLang="en-US"/>
          </a:p>
        </p:txBody>
      </p:sp>
    </p:spTree>
    <p:extLst>
      <p:ext uri="{BB962C8B-B14F-4D97-AF65-F5344CB8AC3E}">
        <p14:creationId xmlns:p14="http://schemas.microsoft.com/office/powerpoint/2010/main" val="1001010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Grp="1" noRot="1" noChangeAspect="1" noChangeArrowheads="1"/>
          </p:cNvSpPr>
          <p:nvPr>
            <p:ph type="sldImg"/>
          </p:nvPr>
        </p:nvSpPr>
        <p:spPr/>
      </p:sp>
      <p:sp>
        <p:nvSpPr>
          <p:cNvPr id="50178" name="Rectangle 2"/>
          <p:cNvSpPr>
            <a:spLocks noGrp="1" noChangeArrowheads="1"/>
          </p:cNvSpPr>
          <p:nvPr>
            <p:ph type="body" idx="1"/>
          </p:nvPr>
        </p:nvSpPr>
        <p:spPr/>
        <p:txBody>
          <a:bodyPr/>
          <a:lstStyle/>
          <a:p>
            <a:pPr marL="342900" lvl="1" indent="-342900" defTabSz="914400" eaLnBrk="1">
              <a:spcBef>
                <a:spcPts val="1100"/>
              </a:spcBef>
              <a:buClr>
                <a:srgbClr val="000000"/>
              </a:buClr>
              <a:buFont typeface="Calibri" charset="0"/>
              <a:buChar char="•"/>
            </a:pPr>
            <a:r>
              <a:rPr lang="en-US" altLang="en-US" sz="1200">
                <a:latin typeface="Calibri" charset="0"/>
                <a:ea typeface="Calibri" charset="0"/>
                <a:cs typeface="Calibri" charset="0"/>
                <a:sym typeface="Calibri" charset="0"/>
              </a:rPr>
              <a:t>Individually create a SMART goal re: your instruction for the 2015-16 school year.  As you’re thinking about your instructional goals, begin to think about what will need to be in place in your classrooms in order to ensure that your classroom is a safe place for learning.  </a:t>
            </a:r>
          </a:p>
          <a:p>
            <a:pPr marL="342900" lvl="1" indent="-342900" defTabSz="914400" eaLnBrk="1">
              <a:spcBef>
                <a:spcPts val="1100"/>
              </a:spcBef>
              <a:buClr>
                <a:srgbClr val="000000"/>
              </a:buClr>
              <a:buFont typeface="Calibri" charset="0"/>
              <a:buChar char="•"/>
            </a:pPr>
            <a:r>
              <a:rPr lang="en-US" altLang="en-US" sz="1200">
                <a:latin typeface="Calibri" charset="0"/>
                <a:ea typeface="Calibri" charset="0"/>
                <a:cs typeface="Calibri" charset="0"/>
                <a:sym typeface="Calibri" charset="0"/>
              </a:rPr>
              <a:t>Break goal down into year long/ mid year/ and short term goals.</a:t>
            </a:r>
          </a:p>
          <a:p>
            <a:pPr marL="342900" lvl="1" indent="-342900" defTabSz="914400" eaLnBrk="1">
              <a:spcBef>
                <a:spcPts val="1100"/>
              </a:spcBef>
              <a:buClr>
                <a:srgbClr val="000000"/>
              </a:buClr>
              <a:buFont typeface="Calibri" charset="0"/>
              <a:buChar char="•"/>
            </a:pPr>
            <a:r>
              <a:rPr lang="en-US" altLang="en-US" sz="1200">
                <a:latin typeface="Calibri" charset="0"/>
                <a:ea typeface="Calibri" charset="0"/>
                <a:cs typeface="Calibri" charset="0"/>
                <a:sym typeface="Calibri" charset="0"/>
              </a:rPr>
              <a:t>Identify action steps and ways to collect evidence of impact.</a:t>
            </a:r>
          </a:p>
          <a:p>
            <a:pPr marL="342900" lvl="1" indent="-342900" defTabSz="914400" eaLnBrk="1">
              <a:spcBef>
                <a:spcPts val="1100"/>
              </a:spcBef>
              <a:buClr>
                <a:srgbClr val="000000"/>
              </a:buClr>
              <a:buFont typeface="Calibri" charset="0"/>
              <a:buChar char="•"/>
            </a:pPr>
            <a:endParaRPr lang="en-US" altLang="en-US" sz="1200">
              <a:latin typeface="Calibri" charset="0"/>
              <a:ea typeface="Calibri" charset="0"/>
              <a:cs typeface="Calibri" charset="0"/>
              <a:sym typeface="Calibri" charset="0"/>
            </a:endParaRPr>
          </a:p>
          <a:p>
            <a:pPr marL="342900" lvl="1" indent="-342900" defTabSz="914400" eaLnBrk="1">
              <a:spcBef>
                <a:spcPts val="1100"/>
              </a:spcBef>
              <a:buClr>
                <a:srgbClr val="000000"/>
              </a:buClr>
              <a:buFont typeface="Calibri" charset="0"/>
              <a:buNone/>
            </a:pPr>
            <a:r>
              <a:rPr lang="en-US" altLang="en-US" sz="1200">
                <a:latin typeface="Calibri" charset="0"/>
                <a:ea typeface="Calibri" charset="0"/>
                <a:cs typeface="Calibri" charset="0"/>
                <a:sym typeface="Calibri" charset="0"/>
              </a:rPr>
              <a:t>Photo Credit</a:t>
            </a:r>
          </a:p>
          <a:p>
            <a:pPr marL="342900" lvl="1" indent="-342900" defTabSz="914400" eaLnBrk="1">
              <a:spcBef>
                <a:spcPts val="1100"/>
              </a:spcBef>
              <a:buClr>
                <a:srgbClr val="000000"/>
              </a:buClr>
              <a:buFont typeface="Calibri" charset="0"/>
              <a:buNone/>
            </a:pPr>
            <a:r>
              <a:rPr lang="en-US" altLang="en-US" sz="1200">
                <a:latin typeface="Calibri" charset="0"/>
                <a:ea typeface="Calibri" charset="0"/>
                <a:cs typeface="Calibri" charset="0"/>
                <a:sym typeface="Calibri" charset="0"/>
              </a:rPr>
              <a:t>Keys to smart goal setting mind map/ jean-louis zimmermann https://www.flickr.com/photos/jeanlouis_zimmermann/ November 19, 2008</a:t>
            </a:r>
          </a:p>
          <a:p>
            <a:pPr marL="342900" lvl="1" indent="-342900" defTabSz="914400" eaLnBrk="1">
              <a:spcBef>
                <a:spcPts val="1100"/>
              </a:spcBef>
              <a:buClr>
                <a:srgbClr val="000000"/>
              </a:buClr>
              <a:buFont typeface="Calibri" charset="0"/>
              <a:buNone/>
            </a:pPr>
            <a:r>
              <a:rPr lang="en-US" altLang="en-US" sz="1200">
                <a:latin typeface="Calibri" charset="0"/>
                <a:ea typeface="Calibri" charset="0"/>
                <a:cs typeface="Calibri" charset="0"/>
                <a:sym typeface="Calibri" charset="0"/>
              </a:rPr>
              <a:t>Photo URL https://www.flickr.com/photos/jeanlouis_zimmermann/3042632511</a:t>
            </a:r>
            <a:endParaRPr lang="en-US" altLang="en-US"/>
          </a:p>
        </p:txBody>
      </p:sp>
    </p:spTree>
    <p:extLst>
      <p:ext uri="{BB962C8B-B14F-4D97-AF65-F5344CB8AC3E}">
        <p14:creationId xmlns:p14="http://schemas.microsoft.com/office/powerpoint/2010/main" val="592834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Rot="1" noChangeAspect="1" noChangeArrowheads="1" noTextEdit="1"/>
          </p:cNvSpPr>
          <p:nvPr>
            <p:ph type="sldImg"/>
          </p:nvPr>
        </p:nvSpPr>
        <p:spPr>
          <a:solidFill>
            <a:srgbClr val="FFFFFF"/>
          </a:solidFill>
          <a:ln/>
        </p:spPr>
      </p:sp>
      <p:sp>
        <p:nvSpPr>
          <p:cNvPr id="66562" name="Rectangle 2"/>
          <p:cNvSpPr>
            <a:spLocks noGrp="1" noChangeArrowheads="1"/>
          </p:cNvSpPr>
          <p:nvPr>
            <p:ph type="body" idx="1"/>
          </p:nvPr>
        </p:nvSpPr>
        <p:spPr/>
        <p:txBody>
          <a:bodyPr/>
          <a:lstStyle/>
          <a:p>
            <a:pPr defTabSz="825500" eaLnBrk="1">
              <a:defRPr/>
            </a:pPr>
            <a:r>
              <a:rPr lang="en-US" altLang="en-US" sz="1400" dirty="0" smtClean="0">
                <a:latin typeface="Calibri" charset="0"/>
                <a:ea typeface="Calibri" charset="0"/>
                <a:cs typeface="Calibri" charset="0"/>
                <a:sym typeface="Calibri" charset="0"/>
              </a:rPr>
              <a:t>We introduced our model of effective instruction leading to improved student learning almost three years ago.  Prior grant work had convinced us that working with whole schools would be the most effective grain size for approaching changes to teaching and learning.  Three years later, this school house model and the ideas inherent in this model are much more familiar to all of you.  </a:t>
            </a:r>
          </a:p>
          <a:p>
            <a:pPr defTabSz="825500" eaLnBrk="1">
              <a:defRPr/>
            </a:pPr>
            <a:r>
              <a:rPr lang="en-US" altLang="en-US" sz="1400" dirty="0" smtClean="0">
                <a:latin typeface="Calibri" charset="0"/>
                <a:ea typeface="Calibri" charset="0"/>
                <a:cs typeface="Calibri" charset="0"/>
                <a:sym typeface="Calibri" charset="0"/>
              </a:rPr>
              <a:t>I would argue that your schools have a much stronger foundation of common beliefs around teaching and learning as well as the role of teachers, students, and principals in supporting those beliefs.  You have increased your content and pedagogical content knowledge, have a much stronger understanding of learning progressions and formative assessment strategies, educational research, fixed vs growth mindset, the importance of strong building leadership, and the support, commitment, and energy that comes from working in a </a:t>
            </a:r>
            <a:r>
              <a:rPr lang="en-US" altLang="en-US" sz="1400" i="1" dirty="0" smtClean="0">
                <a:latin typeface="Calibri" charset="0"/>
                <a:ea typeface="Calibri" charset="0"/>
                <a:cs typeface="Calibri" charset="0"/>
                <a:sym typeface="Calibri" charset="0"/>
              </a:rPr>
              <a:t>real</a:t>
            </a:r>
            <a:r>
              <a:rPr lang="en-US" altLang="en-US" sz="1400" dirty="0" smtClean="0">
                <a:latin typeface="Calibri" charset="0"/>
                <a:ea typeface="Calibri" charset="0"/>
                <a:cs typeface="Calibri" charset="0"/>
                <a:sym typeface="Calibri" charset="0"/>
              </a:rPr>
              <a:t> professional learning community.  </a:t>
            </a:r>
          </a:p>
          <a:p>
            <a:pPr eaLnBrk="1" hangingPunct="1">
              <a:defRPr/>
            </a:pP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Photo Credit</a:t>
            </a:r>
          </a:p>
          <a:p>
            <a:pPr eaLnBrk="1" hangingPunct="1">
              <a:defRPr/>
            </a:pPr>
            <a:r>
              <a:rPr lang="en-US" altLang="en-US" sz="1400" dirty="0" smtClean="0">
                <a:latin typeface="Calibri" charset="0"/>
                <a:ea typeface="ＭＳ Ｐゴシック" charset="-128"/>
                <a:sym typeface="Calibri" charset="0"/>
              </a:rPr>
              <a:t>Indian Rock Schoolhouse/ Daniel Case https://</a:t>
            </a:r>
            <a:r>
              <a:rPr lang="en-US" altLang="en-US" sz="1400" dirty="0" err="1" smtClean="0">
                <a:latin typeface="Calibri" charset="0"/>
                <a:ea typeface="ＭＳ Ｐゴシック" charset="-128"/>
                <a:sym typeface="Calibri" charset="0"/>
              </a:rPr>
              <a:t>commons.wikimedia.org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User:Daniel_Case</a:t>
            </a:r>
            <a:endParaRPr lang="en-US" altLang="en-US" sz="1400" dirty="0" smtClean="0">
              <a:latin typeface="Calibri" charset="0"/>
              <a:ea typeface="ＭＳ Ｐゴシック" charset="-128"/>
              <a:sym typeface="Calibri" charset="0"/>
            </a:endParaRPr>
          </a:p>
          <a:p>
            <a:pPr eaLnBrk="1" hangingPunct="1">
              <a:defRPr/>
            </a:pPr>
            <a:r>
              <a:rPr lang="en-US" altLang="en-US" sz="1400" dirty="0" smtClean="0">
                <a:latin typeface="Calibri" charset="0"/>
                <a:ea typeface="ＭＳ Ｐゴシック" charset="-128"/>
                <a:sym typeface="Calibri" charset="0"/>
              </a:rPr>
              <a:t>October 18, 2008/ Photo URL https://</a:t>
            </a:r>
            <a:r>
              <a:rPr lang="en-US" altLang="en-US" sz="1400" dirty="0" err="1" smtClean="0">
                <a:latin typeface="Calibri" charset="0"/>
                <a:ea typeface="ＭＳ Ｐゴシック" charset="-128"/>
                <a:sym typeface="Calibri" charset="0"/>
              </a:rPr>
              <a:t>en.wikipedia.org</a:t>
            </a:r>
            <a:r>
              <a:rPr lang="en-US" altLang="en-US" sz="1400" dirty="0" smtClean="0">
                <a:latin typeface="Calibri" charset="0"/>
                <a:ea typeface="ＭＳ Ｐゴシック" charset="-128"/>
                <a:sym typeface="Calibri" charset="0"/>
              </a:rPr>
              <a:t>/wiki/</a:t>
            </a:r>
            <a:r>
              <a:rPr lang="en-US" altLang="en-US" sz="1400" dirty="0" err="1" smtClean="0">
                <a:latin typeface="Calibri" charset="0"/>
                <a:ea typeface="ＭＳ Ｐゴシック" charset="-128"/>
                <a:sym typeface="Calibri" charset="0"/>
              </a:rPr>
              <a:t>Indian_Rock_Schoolhouse</a:t>
            </a:r>
            <a:r>
              <a:rPr lang="en-US" altLang="en-US" sz="1400" dirty="0" smtClean="0">
                <a:latin typeface="Calibri" charset="0"/>
                <a:ea typeface="ＭＳ Ｐゴシック" charset="-128"/>
                <a:sym typeface="Calibri" charset="0"/>
              </a:rPr>
              <a:t>#/media/File:Indian_Rock_Schoolhouse,_</a:t>
            </a:r>
            <a:r>
              <a:rPr lang="en-US" altLang="en-US" sz="1400" dirty="0" err="1" smtClean="0">
                <a:latin typeface="Calibri" charset="0"/>
                <a:ea typeface="ＭＳ Ｐゴシック" charset="-128"/>
                <a:sym typeface="Calibri" charset="0"/>
              </a:rPr>
              <a:t>Amenia</a:t>
            </a:r>
            <a:r>
              <a:rPr lang="en-US" altLang="en-US" sz="1400" dirty="0" smtClean="0">
                <a:latin typeface="Calibri" charset="0"/>
                <a:ea typeface="ＭＳ Ｐゴシック" charset="-128"/>
                <a:sym typeface="Calibri" charset="0"/>
              </a:rPr>
              <a:t>,_</a:t>
            </a:r>
            <a:r>
              <a:rPr lang="en-US" altLang="en-US" sz="1400" dirty="0" err="1" smtClean="0">
                <a:latin typeface="Calibri" charset="0"/>
                <a:ea typeface="ＭＳ Ｐゴシック" charset="-128"/>
                <a:sym typeface="Calibri" charset="0"/>
              </a:rPr>
              <a:t>NY.jpg</a:t>
            </a:r>
            <a:endParaRPr lang="en-US" altLang="en-US" sz="1400" dirty="0" smtClean="0">
              <a:latin typeface="Calibri" charset="0"/>
              <a:ea typeface="ＭＳ Ｐゴシック" charset="-128"/>
              <a:sym typeface="Calibri" charset="0"/>
            </a:endParaRPr>
          </a:p>
          <a:p>
            <a:pPr eaLnBrk="1" hangingPunct="1">
              <a:defRPr/>
            </a:pPr>
            <a:endParaRPr lang="en-US" altLang="en-US" sz="1400" dirty="0" smtClean="0">
              <a:latin typeface="Calibri" charset="0"/>
              <a:ea typeface="ＭＳ Ｐゴシック" charset="-128"/>
              <a:sym typeface="Calibri" charset="0"/>
            </a:endParaRPr>
          </a:p>
          <a:p>
            <a:pPr eaLnBrk="1" hangingPunct="1">
              <a:defRPr/>
            </a:pPr>
            <a:endParaRPr lang="en-US" altLang="en-US" sz="1400" dirty="0">
              <a:latin typeface="Calibri" charset="0"/>
              <a:ea typeface="ＭＳ Ｐゴシック" charset="-128"/>
              <a:sym typeface="Calibri" charset="0"/>
            </a:endParaRPr>
          </a:p>
        </p:txBody>
      </p:sp>
    </p:spTree>
    <p:extLst>
      <p:ext uri="{BB962C8B-B14F-4D97-AF65-F5344CB8AC3E}">
        <p14:creationId xmlns:p14="http://schemas.microsoft.com/office/powerpoint/2010/main" val="1225395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Rot="1" noChangeAspect="1" noChangeArrowheads="1"/>
          </p:cNvSpPr>
          <p:nvPr>
            <p:ph type="sldImg"/>
          </p:nvPr>
        </p:nvSpPr>
        <p:spPr/>
      </p:sp>
      <p:sp>
        <p:nvSpPr>
          <p:cNvPr id="21506" name="Rectangle 2"/>
          <p:cNvSpPr>
            <a:spLocks noGrp="1" noChangeArrowheads="1"/>
          </p:cNvSpPr>
          <p:nvPr>
            <p:ph type="body" idx="1"/>
          </p:nvPr>
        </p:nvSpPr>
        <p:spPr/>
        <p:txBody>
          <a:bodyPr/>
          <a:lstStyle/>
          <a:p>
            <a:pPr defTabSz="457200" eaLnBrk="1"/>
            <a:r>
              <a:rPr lang="en-US" altLang="en-US" sz="1200">
                <a:latin typeface="Helvetica" charset="0"/>
                <a:ea typeface="Helvetica" charset="0"/>
                <a:cs typeface="Helvetica" charset="0"/>
                <a:sym typeface="Helvetica" charset="0"/>
              </a:rPr>
              <a:t>Our mantra:  We want to prepare our students for a world we cannot yet envision.  This means teaching and learning needs to look much different.  We need to stay focused on this idea.</a:t>
            </a:r>
          </a:p>
          <a:p>
            <a:pPr defTabSz="457200" eaLnBrk="1"/>
            <a:endParaRPr lang="en-US" altLang="en-US" sz="1200">
              <a:latin typeface="Helvetica" charset="0"/>
              <a:ea typeface="Helvetica" charset="0"/>
              <a:cs typeface="Helvetica" charset="0"/>
              <a:sym typeface="Helvetica" charset="0"/>
            </a:endParaRPr>
          </a:p>
          <a:p>
            <a:pPr defTabSz="457200" eaLnBrk="1"/>
            <a:r>
              <a:rPr lang="en-US" altLang="en-US" sz="1200">
                <a:latin typeface="Helvetica" charset="0"/>
                <a:ea typeface="Helvetica" charset="0"/>
                <a:cs typeface="Helvetica" charset="0"/>
                <a:sym typeface="Helvetica"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We need to produce people who know how to act when they’re faced with situations for which they were not specifically prepared.</a:t>
            </a:r>
          </a:p>
          <a:p>
            <a:pPr defTabSz="457200" eaLnBrk="1"/>
            <a:r>
              <a:rPr lang="en-US" altLang="en-US" sz="1200">
                <a:latin typeface="Helvetica" charset="0"/>
                <a:ea typeface="Helvetica" charset="0"/>
                <a:cs typeface="Helvetica" charset="0"/>
                <a:sym typeface="Helvetica" charset="0"/>
              </a:rPr>
              <a:t>Seymour Papert</a:t>
            </a:r>
            <a:endParaRPr lang="en-US" altLang="en-US"/>
          </a:p>
        </p:txBody>
      </p:sp>
    </p:spTree>
    <p:extLst>
      <p:ext uri="{BB962C8B-B14F-4D97-AF65-F5344CB8AC3E}">
        <p14:creationId xmlns:p14="http://schemas.microsoft.com/office/powerpoint/2010/main" val="848615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Rot="1" noChangeAspect="1" noChangeArrowheads="1"/>
          </p:cNvSpPr>
          <p:nvPr>
            <p:ph type="sldImg"/>
          </p:nvPr>
        </p:nvSpPr>
        <p:spPr/>
      </p:sp>
      <p:sp>
        <p:nvSpPr>
          <p:cNvPr id="23554" name="Rectangle 2"/>
          <p:cNvSpPr>
            <a:spLocks noGrp="1" noChangeArrowheads="1"/>
          </p:cNvSpPr>
          <p:nvPr>
            <p:ph type="body" idx="1"/>
          </p:nvPr>
        </p:nvSpPr>
        <p:spPr/>
        <p:txBody>
          <a:bodyPr/>
          <a:lstStyle/>
          <a:p>
            <a:pPr defTabSz="457200" eaLnBrk="1"/>
            <a:r>
              <a:rPr lang="en-US" altLang="en-US" sz="1200">
                <a:latin typeface="Helvetica" charset="0"/>
                <a:ea typeface="Helvetica" charset="0"/>
                <a:cs typeface="Helvetica" charset="0"/>
                <a:sym typeface="Helvetica" charset="0"/>
              </a:rPr>
              <a:t>The overarching goals of SEISMIC are to:</a:t>
            </a:r>
          </a:p>
          <a:p>
            <a:pPr defTabSz="457200" eaLnBrk="1"/>
            <a:r>
              <a:rPr lang="en-US" altLang="en-US" sz="1200">
                <a:latin typeface="Helvetica" charset="0"/>
                <a:ea typeface="Helvetica" charset="0"/>
                <a:cs typeface="Helvetica" charset="0"/>
                <a:sym typeface="Helvetica" charset="0"/>
              </a:rPr>
              <a:t>•	Improve teachers’ content area knowledge in mathematics and science.</a:t>
            </a:r>
          </a:p>
          <a:p>
            <a:pPr defTabSz="457200" eaLnBrk="1"/>
            <a:r>
              <a:rPr lang="en-US" altLang="en-US" sz="1200">
                <a:latin typeface="Helvetica" charset="0"/>
                <a:ea typeface="Helvetica" charset="0"/>
                <a:cs typeface="Helvetica" charset="0"/>
                <a:sym typeface="Helvetica" charset="0"/>
              </a:rPr>
              <a:t>•	Increase student achievement in mathematics and science</a:t>
            </a:r>
          </a:p>
          <a:p>
            <a:pPr defTabSz="457200" eaLnBrk="1"/>
            <a:r>
              <a:rPr lang="en-US" altLang="en-US" sz="1200">
                <a:latin typeface="Helvetica" charset="0"/>
                <a:ea typeface="Helvetica" charset="0"/>
                <a:cs typeface="Helvetica" charset="0"/>
                <a:sym typeface="Helvetica" charset="0"/>
              </a:rPr>
              <a:t>Ensure that all schools have an articulated and shared vision that reflects a belief in students’ capacity to learn.  </a:t>
            </a:r>
          </a:p>
          <a:p>
            <a:pPr defTabSz="457200" eaLnBrk="1"/>
            <a:endParaRPr lang="en-US" altLang="en-US" sz="1200">
              <a:latin typeface="Helvetica" charset="0"/>
              <a:ea typeface="Helvetica" charset="0"/>
              <a:cs typeface="Helvetica" charset="0"/>
              <a:sym typeface="Helvetica" charset="0"/>
            </a:endParaRPr>
          </a:p>
          <a:p>
            <a:pPr defTabSz="457200" eaLnBrk="1"/>
            <a:r>
              <a:rPr lang="en-US" altLang="en-US" sz="1200">
                <a:latin typeface="Helvetica" charset="0"/>
                <a:ea typeface="Helvetica" charset="0"/>
                <a:cs typeface="Helvetica" charset="0"/>
                <a:sym typeface="Helvetica" charset="0"/>
              </a:rPr>
              <a:t>Photo Credit</a:t>
            </a:r>
          </a:p>
          <a:p>
            <a:pPr defTabSz="457200" eaLnBrk="1"/>
            <a:r>
              <a:rPr lang="en-US" altLang="en-US" sz="1200">
                <a:latin typeface="Helvetica" charset="0"/>
                <a:ea typeface="Helvetica" charset="0"/>
                <a:cs typeface="Helvetica" charset="0"/>
                <a:sym typeface="Helvetica" charset="0"/>
              </a:rPr>
              <a:t>Goals Definition/ Blue Diamond Gallery thebluediamondgallery.com/ </a:t>
            </a:r>
          </a:p>
          <a:p>
            <a:pPr defTabSz="457200" eaLnBrk="1"/>
            <a:r>
              <a:rPr lang="en-US" altLang="en-US" sz="1200">
                <a:latin typeface="Helvetica" charset="0"/>
                <a:ea typeface="Helvetica" charset="0"/>
                <a:cs typeface="Helvetica" charset="0"/>
                <a:sym typeface="Helvetica" charset="0"/>
              </a:rPr>
              <a:t>Photo URL http://www.thebluediamondgallery.com/pictures/goals.jpg</a:t>
            </a:r>
          </a:p>
        </p:txBody>
      </p:sp>
    </p:spTree>
    <p:extLst>
      <p:ext uri="{BB962C8B-B14F-4D97-AF65-F5344CB8AC3E}">
        <p14:creationId xmlns:p14="http://schemas.microsoft.com/office/powerpoint/2010/main" val="1242312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Rot="1" noChangeAspect="1" noChangeArrowheads="1"/>
          </p:cNvSpPr>
          <p:nvPr>
            <p:ph type="sldImg"/>
          </p:nvPr>
        </p:nvSpPr>
        <p:spPr/>
      </p:sp>
      <p:sp>
        <p:nvSpPr>
          <p:cNvPr id="31746" name="Rectangle 2"/>
          <p:cNvSpPr>
            <a:spLocks noGrp="1" noChangeArrowheads="1"/>
          </p:cNvSpPr>
          <p:nvPr>
            <p:ph type="body" idx="1"/>
          </p:nvPr>
        </p:nvSpPr>
        <p:spPr/>
        <p:txBody>
          <a:bodyPr/>
          <a:lstStyle/>
          <a:p>
            <a:pPr marL="685800" defTabSz="457200" eaLnBrk="1"/>
            <a:r>
              <a:rPr lang="en-US" altLang="en-US" sz="1200">
                <a:latin typeface="Symbol" charset="2"/>
                <a:ea typeface="Symbol" charset="2"/>
                <a:cs typeface="Symbol" charset="2"/>
                <a:sym typeface="Symbol" charset="2"/>
              </a:rPr>
              <a:t>Our more specific goals for the summer academy are related to thinking about sustaining the professional growth you’ve had individually and collectively after the funded period ends.</a:t>
            </a:r>
          </a:p>
          <a:p>
            <a:pPr marL="685800" defTabSz="457200" eaLnBrk="1">
              <a:buFontTx/>
              <a:buChar char="•"/>
            </a:pPr>
            <a:r>
              <a:rPr lang="en-US" altLang="en-US" sz="1200">
                <a:latin typeface="Symbol" charset="2"/>
                <a:ea typeface="Symbol" charset="2"/>
                <a:cs typeface="Symbol" charset="2"/>
                <a:sym typeface="Symbol" charset="2"/>
              </a:rPr>
              <a:t>	</a:t>
            </a:r>
            <a:r>
              <a:rPr lang="en-US" altLang="en-US" sz="1200">
                <a:latin typeface="Calibri" charset="0"/>
                <a:ea typeface="Calibri" charset="0"/>
                <a:cs typeface="Calibri" charset="0"/>
                <a:sym typeface="Calibri" charset="0"/>
              </a:rPr>
              <a:t>Reflect on individual use of research-based instructional strategies and set goals for continued improvement.</a:t>
            </a:r>
          </a:p>
          <a:p>
            <a:pPr marL="685800" defTabSz="457200" eaLnBrk="1"/>
            <a:r>
              <a:rPr lang="en-US" altLang="en-US" sz="1200">
                <a:latin typeface="Symbol" charset="2"/>
                <a:ea typeface="Symbol" charset="2"/>
                <a:cs typeface="Symbol" charset="2"/>
                <a:sym typeface="Symbol" charset="2"/>
              </a:rPr>
              <a:t>•	</a:t>
            </a:r>
            <a:r>
              <a:rPr lang="en-US" altLang="en-US" sz="1200">
                <a:latin typeface="Calibri" charset="0"/>
                <a:ea typeface="Calibri" charset="0"/>
                <a:cs typeface="Calibri" charset="0"/>
                <a:sym typeface="Calibri" charset="0"/>
              </a:rPr>
              <a:t>Collaborate with colleagues to plan for, and hold one another accountable for, continued instructional improvement.</a:t>
            </a:r>
          </a:p>
          <a:p>
            <a:pPr marL="685800" defTabSz="457200" eaLnBrk="1"/>
            <a:r>
              <a:rPr lang="en-US" altLang="en-US" sz="1200">
                <a:latin typeface="Calibri" charset="0"/>
                <a:ea typeface="Calibri" charset="0"/>
                <a:cs typeface="Calibri" charset="0"/>
                <a:sym typeface="Calibri" charset="0"/>
              </a:rPr>
              <a:t>Math Goal: Algebraic reasoning is developed through noticing, describing, representing, and proving generalizations in mathematics.</a:t>
            </a:r>
          </a:p>
          <a:p>
            <a:pPr marL="685800" defTabSz="457200" eaLnBrk="1">
              <a:buFont typeface="Symbol" charset="2"/>
              <a:buChar char="•"/>
            </a:pPr>
            <a:r>
              <a:rPr lang="en-US" altLang="en-US" sz="1200">
                <a:latin typeface="Calibri" charset="0"/>
                <a:ea typeface="Calibri" charset="0"/>
                <a:cs typeface="Calibri" charset="0"/>
                <a:sym typeface="Calibri" charset="0"/>
              </a:rPr>
              <a:t>Science Goal: Diversity of life on Earth is a result of biological evolution, driven predominantly by natural selection.</a:t>
            </a:r>
          </a:p>
          <a:p>
            <a:pPr marL="685800" defTabSz="457200" eaLnBrk="1">
              <a:buFont typeface="Symbol" charset="2"/>
              <a:buChar char="•"/>
            </a:pPr>
            <a:endParaRPr lang="en-US" altLang="en-US" sz="1200">
              <a:latin typeface="Calibri" charset="0"/>
              <a:ea typeface="Calibri" charset="0"/>
              <a:cs typeface="Calibri" charset="0"/>
              <a:sym typeface="Calibri" charset="0"/>
            </a:endParaRPr>
          </a:p>
          <a:p>
            <a:pPr marL="685800" defTabSz="457200" eaLnBrk="1">
              <a:buFont typeface="Symbol" charset="2"/>
              <a:buNone/>
            </a:pPr>
            <a:r>
              <a:rPr lang="en-US" altLang="en-US" sz="1200">
                <a:latin typeface="Calibri" charset="0"/>
                <a:ea typeface="Calibri" charset="0"/>
                <a:cs typeface="Calibri" charset="0"/>
                <a:sym typeface="Calibri" charset="0"/>
              </a:rPr>
              <a:t>Photo Credit</a:t>
            </a:r>
          </a:p>
          <a:p>
            <a:pPr marL="685800" defTabSz="457200" eaLnBrk="1">
              <a:buFont typeface="Symbol" charset="2"/>
              <a:buNone/>
            </a:pPr>
            <a:r>
              <a:rPr lang="en-US" altLang="en-US" sz="1200">
                <a:latin typeface="Calibri" charset="0"/>
                <a:ea typeface="Calibri" charset="0"/>
                <a:cs typeface="Calibri" charset="0"/>
                <a:sym typeface="Calibri" charset="0"/>
              </a:rPr>
              <a:t>Pixabay- no attribution required</a:t>
            </a:r>
          </a:p>
          <a:p>
            <a:pPr marL="685800" defTabSz="457200" eaLnBrk="1">
              <a:buFont typeface="Symbol" charset="2"/>
              <a:buNone/>
            </a:pPr>
            <a:endParaRPr lang="en-US" altLang="en-US" sz="1200">
              <a:latin typeface="Calibri" charset="0"/>
              <a:ea typeface="Calibri" charset="0"/>
              <a:cs typeface="Calibri" charset="0"/>
              <a:sym typeface="Calibri" charset="0"/>
            </a:endParaRPr>
          </a:p>
          <a:p>
            <a:pPr marL="685800" defTabSz="457200" eaLnBrk="1"/>
            <a:endParaRPr lang="en-US" altLang="en-US" sz="1200">
              <a:latin typeface="Calibri" charset="0"/>
              <a:ea typeface="Calibri" charset="0"/>
              <a:cs typeface="Calibri" charset="0"/>
              <a:sym typeface="Calibri" charset="0"/>
            </a:endParaRPr>
          </a:p>
        </p:txBody>
      </p:sp>
    </p:spTree>
    <p:extLst>
      <p:ext uri="{BB962C8B-B14F-4D97-AF65-F5344CB8AC3E}">
        <p14:creationId xmlns:p14="http://schemas.microsoft.com/office/powerpoint/2010/main" val="1718289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Rot="1" noChangeAspect="1" noChangeArrowheads="1"/>
          </p:cNvSpPr>
          <p:nvPr>
            <p:ph type="sldImg"/>
          </p:nvPr>
        </p:nvSpPr>
        <p:spPr/>
      </p:sp>
      <p:sp>
        <p:nvSpPr>
          <p:cNvPr id="33794" name="Rectangle 2"/>
          <p:cNvSpPr>
            <a:spLocks noGrp="1" noChangeArrowheads="1"/>
          </p:cNvSpPr>
          <p:nvPr>
            <p:ph type="body" idx="1"/>
          </p:nvPr>
        </p:nvSpPr>
        <p:spPr/>
        <p:txBody>
          <a:bodyPr/>
          <a:lstStyle/>
          <a:p>
            <a:pPr eaLnBrk="1"/>
            <a:r>
              <a:rPr lang="en-US" altLang="en-US" sz="1200">
                <a:latin typeface="Calibri" charset="0"/>
                <a:ea typeface="Calibri" charset="0"/>
                <a:cs typeface="Calibri" charset="0"/>
                <a:sym typeface="Calibri" charset="0"/>
              </a:rPr>
              <a:t>Learning Target for first session:</a:t>
            </a:r>
          </a:p>
          <a:p>
            <a:pPr marL="0" lvl="1" eaLnBrk="1">
              <a:spcBef>
                <a:spcPts val="2400"/>
              </a:spcBef>
            </a:pPr>
            <a:r>
              <a:rPr lang="en-US" altLang="en-US" sz="1200">
                <a:latin typeface="Calibri" charset="0"/>
                <a:ea typeface="Calibri" charset="0"/>
                <a:cs typeface="Calibri" charset="0"/>
                <a:sym typeface="Calibri" charset="0"/>
              </a:rPr>
              <a:t>Individually reflect on TWSSP experiences and set instructional goals.</a:t>
            </a:r>
          </a:p>
          <a:p>
            <a:pPr marL="0" lvl="1" eaLnBrk="1"/>
            <a:r>
              <a:rPr lang="en-US" altLang="en-US" sz="1200">
                <a:latin typeface="Calibri" charset="0"/>
                <a:ea typeface="Calibri" charset="0"/>
                <a:cs typeface="Calibri" charset="0"/>
                <a:sym typeface="Calibri" charset="0"/>
              </a:rPr>
              <a:t>Success Criteria:</a:t>
            </a:r>
          </a:p>
          <a:p>
            <a:pPr marL="0" lvl="1" eaLnBrk="1"/>
            <a:r>
              <a:rPr lang="en-US" altLang="en-US" sz="1200">
                <a:latin typeface="Calibri" charset="0"/>
                <a:ea typeface="Calibri" charset="0"/>
                <a:cs typeface="Calibri" charset="0"/>
                <a:sym typeface="Calibri" charset="0"/>
              </a:rPr>
              <a:t>I know my overall instructional goal for next year and can describe my action steps for the fall.</a:t>
            </a:r>
          </a:p>
          <a:p>
            <a:pPr marL="0" lvl="1" eaLnBrk="1"/>
            <a:endParaRPr lang="en-US" altLang="en-US" sz="1200">
              <a:latin typeface="Calibri" charset="0"/>
              <a:ea typeface="Calibri" charset="0"/>
              <a:cs typeface="Calibri" charset="0"/>
              <a:sym typeface="Calibri" charset="0"/>
            </a:endParaRPr>
          </a:p>
          <a:p>
            <a:pPr marL="0" lvl="1" eaLnBrk="1"/>
            <a:r>
              <a:rPr lang="en-US" altLang="en-US" sz="1200">
                <a:latin typeface="Calibri" charset="0"/>
                <a:ea typeface="Calibri" charset="0"/>
                <a:cs typeface="Calibri" charset="0"/>
                <a:sym typeface="Calibri" charset="0"/>
              </a:rPr>
              <a:t>Photo Credit</a:t>
            </a:r>
          </a:p>
          <a:p>
            <a:pPr marL="0" lvl="1" eaLnBrk="1"/>
            <a:r>
              <a:rPr lang="en-US" altLang="en-US" sz="1200">
                <a:latin typeface="Calibri" charset="0"/>
                <a:ea typeface="Calibri" charset="0"/>
                <a:cs typeface="Calibri" charset="0"/>
                <a:sym typeface="Calibri" charset="0"/>
              </a:rPr>
              <a:t>Pixabay- no attribution required</a:t>
            </a:r>
          </a:p>
          <a:p>
            <a:pPr marL="0" lvl="1" eaLnBrk="1">
              <a:spcBef>
                <a:spcPts val="2400"/>
              </a:spcBef>
            </a:pPr>
            <a:endParaRPr lang="en-US" altLang="en-US" sz="1200">
              <a:latin typeface="Calibri" charset="0"/>
              <a:ea typeface="Calibri" charset="0"/>
              <a:cs typeface="Calibri" charset="0"/>
              <a:sym typeface="Calibri" charset="0"/>
            </a:endParaRPr>
          </a:p>
        </p:txBody>
      </p:sp>
    </p:spTree>
    <p:extLst>
      <p:ext uri="{BB962C8B-B14F-4D97-AF65-F5344CB8AC3E}">
        <p14:creationId xmlns:p14="http://schemas.microsoft.com/office/powerpoint/2010/main" val="2073092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Rot="1" noChangeAspect="1" noChangeArrowheads="1"/>
          </p:cNvSpPr>
          <p:nvPr>
            <p:ph type="sldImg"/>
          </p:nvPr>
        </p:nvSpPr>
        <p:spPr/>
      </p:sp>
      <p:sp>
        <p:nvSpPr>
          <p:cNvPr id="35842" name="Rectangle 2"/>
          <p:cNvSpPr>
            <a:spLocks noGrp="1" noChangeArrowheads="1"/>
          </p:cNvSpPr>
          <p:nvPr>
            <p:ph type="body" idx="1"/>
          </p:nvPr>
        </p:nvSpPr>
        <p:spPr/>
        <p:txBody>
          <a:bodyPr/>
          <a:lstStyle/>
          <a:p>
            <a:pPr eaLnBrk="1"/>
            <a:r>
              <a:rPr lang="en-US" altLang="en-US" sz="1200">
                <a:latin typeface="Calibri" charset="0"/>
                <a:ea typeface="Calibri" charset="0"/>
                <a:cs typeface="Calibri" charset="0"/>
                <a:sym typeface="Calibri" charset="0"/>
              </a:rPr>
              <a:t>We have read a lot of educational research in the last several years, some of the highlights are on this slide.  We engaged with the research, thought about application to the classroom and tried to make sense of what that would look like in different schools, grade bands, and classrooms.</a:t>
            </a:r>
          </a:p>
          <a:p>
            <a:pPr eaLnBrk="1"/>
            <a:endParaRPr lang="en-US" altLang="en-US" sz="1200">
              <a:latin typeface="Calibri" charset="0"/>
              <a:ea typeface="Calibri" charset="0"/>
              <a:cs typeface="Calibri" charset="0"/>
              <a:sym typeface="Calibri" charset="0"/>
            </a:endParaRPr>
          </a:p>
          <a:p>
            <a:pPr eaLnBrk="1"/>
            <a:r>
              <a:rPr lang="en-US" altLang="en-US" sz="1200">
                <a:latin typeface="Calibri" charset="0"/>
                <a:ea typeface="Calibri" charset="0"/>
                <a:cs typeface="Calibri" charset="0"/>
                <a:sym typeface="Calibri" charset="0"/>
              </a:rPr>
              <a:t>Ultimately, we tried to make sense of what all the different research sources had to say about what is necessary for an effective lesson and came up with the framework we introduced you to in 2013.</a:t>
            </a:r>
          </a:p>
        </p:txBody>
      </p:sp>
    </p:spTree>
    <p:extLst>
      <p:ext uri="{BB962C8B-B14F-4D97-AF65-F5344CB8AC3E}">
        <p14:creationId xmlns:p14="http://schemas.microsoft.com/office/powerpoint/2010/main" val="1689614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eaLnBrk="1"/>
            <a:r>
              <a:rPr lang="en-US" altLang="en-US" sz="2400">
                <a:latin typeface="Calibri" charset="0"/>
                <a:ea typeface="Calibri" charset="0"/>
                <a:cs typeface="Calibri" charset="0"/>
                <a:sym typeface="Calibri" charset="0"/>
              </a:rPr>
              <a:t>We introduced this framework to think about the structure of a well planned lesson, supported by research and have considered various parts of this lesson cycle in our professional development.  This summer, we’re going to again focus on this lesson cycle, connecting it more specifically to your TPEP framework.  We’re going to ask you to set instructional improvement goals for next year .  </a:t>
            </a:r>
          </a:p>
          <a:p>
            <a:pPr defTabSz="457200" eaLnBrk="1"/>
            <a:endParaRPr lang="en-US" altLang="en-US" sz="2400">
              <a:latin typeface="Calibri" charset="0"/>
              <a:ea typeface="Calibri" charset="0"/>
              <a:cs typeface="Calibri" charset="0"/>
              <a:sym typeface="Calibri" charset="0"/>
            </a:endParaRPr>
          </a:p>
          <a:p>
            <a:pPr defTabSz="457200" eaLnBrk="1"/>
            <a:r>
              <a:rPr lang="en-US" altLang="en-US" sz="2400">
                <a:latin typeface="Calibri" charset="0"/>
                <a:ea typeface="Calibri" charset="0"/>
                <a:cs typeface="Calibri" charset="0"/>
                <a:sym typeface="Calibri" charset="0"/>
              </a:rPr>
              <a:t>In order to ensure that those instructional improvement goals are tied really closely to the TPEP framework your schools is using, Emily and I have spent some time over the last couple years thinking about how the different TPEP frameworks connect with the RBLC.  Every time we engage in this activity, we find that some TPEP indicators could fit in multiple portions of the lesson cycle, so this is our best thinking.   We thought this would be a useful tool for you when thinking about your instructional goals for next year. </a:t>
            </a:r>
          </a:p>
          <a:p>
            <a:pPr defTabSz="457200" eaLnBrk="1"/>
            <a:endParaRPr lang="en-US" altLang="en-US" sz="2400">
              <a:latin typeface="Calibri" charset="0"/>
              <a:ea typeface="Calibri" charset="0"/>
              <a:cs typeface="Calibri" charset="0"/>
              <a:sym typeface="Calibri" charset="0"/>
            </a:endParaRPr>
          </a:p>
          <a:p>
            <a:pPr defTabSz="457200" eaLnBrk="1"/>
            <a:r>
              <a:rPr lang="en-US" altLang="en-US" sz="2400">
                <a:latin typeface="Calibri" charset="0"/>
                <a:ea typeface="Calibri" charset="0"/>
                <a:cs typeface="Calibri" charset="0"/>
                <a:sym typeface="Calibri" charset="0"/>
              </a:rPr>
              <a:t>Pass out TPEP-RBLC frameworks and let participants take some time to look them over. </a:t>
            </a:r>
            <a:endParaRPr lang="en-US" altLang="en-US"/>
          </a:p>
        </p:txBody>
      </p:sp>
    </p:spTree>
    <p:extLst>
      <p:ext uri="{BB962C8B-B14F-4D97-AF65-F5344CB8AC3E}">
        <p14:creationId xmlns:p14="http://schemas.microsoft.com/office/powerpoint/2010/main" val="1166435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9688" defTabSz="457200" eaLnBrk="1">
              <a:buClr>
                <a:srgbClr val="000000"/>
              </a:buClr>
              <a:buFont typeface="Calibri" charset="0"/>
              <a:buNone/>
            </a:pPr>
            <a:r>
              <a:rPr lang="en-US" altLang="en-US" sz="2400">
                <a:latin typeface="Calibri" charset="0"/>
                <a:ea typeface="Calibri" charset="0"/>
                <a:cs typeface="Calibri" charset="0"/>
                <a:sym typeface="Calibri" charset="0"/>
              </a:rPr>
              <a:t>We’ve spent some time over the last couple years thinking about how the different Teacher Principal Evaluation Project (TPEP) frameworks connect with the Research Based Lesson Cycle (RBLC).  Every time we engage in this activity, we find that some TPEP indicators could fit in multiple portions of the lesson cycle, so this is our best thinking.  </a:t>
            </a:r>
          </a:p>
          <a:p>
            <a:pPr marL="39688" defTabSz="457200" eaLnBrk="1">
              <a:buClr>
                <a:srgbClr val="000000"/>
              </a:buClr>
              <a:buFont typeface="Calibri" charset="0"/>
              <a:buNone/>
            </a:pPr>
            <a:endParaRPr lang="en-US" altLang="en-US" sz="2400">
              <a:latin typeface="Calibri" charset="0"/>
              <a:ea typeface="Calibri" charset="0"/>
              <a:cs typeface="Calibri" charset="0"/>
              <a:sym typeface="Calibri" charset="0"/>
            </a:endParaRPr>
          </a:p>
          <a:p>
            <a:pPr marL="39688" defTabSz="457200" eaLnBrk="1">
              <a:buClr>
                <a:srgbClr val="000000"/>
              </a:buClr>
              <a:buFont typeface="Calibri" charset="0"/>
              <a:buNone/>
            </a:pPr>
            <a:r>
              <a:rPr lang="en-US" altLang="en-US" sz="2400">
                <a:latin typeface="Calibri" charset="0"/>
                <a:ea typeface="Calibri" charset="0"/>
                <a:cs typeface="Calibri" charset="0"/>
                <a:sym typeface="Calibri" charset="0"/>
              </a:rPr>
              <a:t>We’ve connected the RBLC to the 5D framework as a way to help you think through where and how in a lesson you would focus on a particular aspect of instruction.  For example, if you are Sharing the Learning Target with Students you meet indicators around purpose in the 5D framework.</a:t>
            </a:r>
          </a:p>
          <a:p>
            <a:pPr marL="39688" defTabSz="457200" eaLnBrk="1">
              <a:buClr>
                <a:srgbClr val="000000"/>
              </a:buClr>
              <a:buFont typeface="Calibri" charset="0"/>
              <a:buNone/>
            </a:pPr>
            <a:endParaRPr lang="en-US" altLang="en-US" sz="2400">
              <a:latin typeface="Calibri" charset="0"/>
              <a:ea typeface="Calibri" charset="0"/>
              <a:cs typeface="Calibri" charset="0"/>
              <a:sym typeface="Calibri" charset="0"/>
            </a:endParaRPr>
          </a:p>
          <a:p>
            <a:pPr marL="39688" defTabSz="457200" eaLnBrk="1">
              <a:buClr>
                <a:srgbClr val="000000"/>
              </a:buClr>
              <a:buFont typeface="Calibri" charset="0"/>
              <a:buNone/>
            </a:pPr>
            <a:r>
              <a:rPr lang="en-US" altLang="en-US" sz="2400">
                <a:latin typeface="Calibri" charset="0"/>
                <a:ea typeface="Calibri" charset="0"/>
                <a:cs typeface="Calibri" charset="0"/>
                <a:sym typeface="Calibri" charset="0"/>
              </a:rPr>
              <a:t>Spend some time looking at where we placed certain indicators within the RBLC.  There were some indicators that you’ll find on the back of the RBLC because those indicators involve classroom culture, collaboration, and professionalism- all of which impact teaching and learning but are not at a prescribed place within a lesson.</a:t>
            </a:r>
            <a:endParaRPr lang="en-US" altLang="en-US"/>
          </a:p>
          <a:p>
            <a:pPr marL="39688" defTabSz="457200" eaLnBrk="1"/>
            <a:endParaRPr lang="en-US" altLang="en-US"/>
          </a:p>
        </p:txBody>
      </p:sp>
    </p:spTree>
    <p:extLst>
      <p:ext uri="{BB962C8B-B14F-4D97-AF65-F5344CB8AC3E}">
        <p14:creationId xmlns:p14="http://schemas.microsoft.com/office/powerpoint/2010/main" val="2049088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600214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70704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5255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621352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91186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250414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527292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44373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98691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98957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89826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50204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092376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3554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61476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64E8821A-686D-DB4B-A9CB-902BE492879B}"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6837725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AD7D2EBF-B5C7-F947-9201-2B629B800896}"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9797149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00971314-0B71-5948-82F8-196A68D62A7B}"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116901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2621D497-0FB4-4147-9171-D03B78905678}"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6567818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64020DCD-1AA1-244C-A9D6-ED5F860B8EC9}"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59132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D549F892-811C-5449-AB45-FDCD5B00832A}"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9303387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272001DC-E749-2C41-B7ED-36EC7FA7A094}"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375357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2944570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AB6EECE6-19DB-8E47-A80E-8CA5FEEE6E09}"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4760144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5B5DC2E1-B8AF-A14F-BA02-C5329FEB5639}"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7918765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8DF2645A-D0EE-1248-9FF7-BEE0BCC343C9}"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9053553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7BCFE2FB-0BC5-6F46-AD7B-BCC88B9EF1A8}"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304334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3940038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300013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760801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775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7759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58927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11626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8551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94716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542202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642758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557497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0214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4500"/>
            <a:ext cx="2616200" cy="930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4500"/>
            <a:ext cx="7696200" cy="930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146235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770441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78860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8020324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05100"/>
            <a:ext cx="5156200" cy="58404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973118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885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277417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775988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998706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54699591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7758964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01574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39713"/>
            <a:ext cx="2616200" cy="830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39713"/>
            <a:ext cx="7696200" cy="830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03132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7180920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95459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45409631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559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55900"/>
            <a:ext cx="51562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32930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190052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776368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27429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69611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72836860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8273181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17717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16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16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6721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96748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798029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45096887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3074" name="Rectangle 2"/>
          <p:cNvSpPr>
            <a:spLocks noGrp="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ctr" rtl="0" eaLnBrk="0" fontAlgn="base" hangingPunct="0">
        <a:spcBef>
          <a:spcPct val="0"/>
        </a:spcBef>
        <a:spcAft>
          <a:spcPct val="0"/>
        </a:spcAft>
        <a:defRPr sz="7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5121" name="Rectangle 1"/>
          <p:cNvSpPr>
            <a:spLocks noGrp="1"/>
          </p:cNvSpPr>
          <p:nvPr>
            <p:ph type="title"/>
          </p:nvPr>
        </p:nvSpPr>
        <p:spPr bwMode="auto">
          <a:xfrm>
            <a:off x="1270000" y="239713"/>
            <a:ext cx="10464800" cy="246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5122" name="Rectangle 2"/>
          <p:cNvSpPr>
            <a:spLocks noGrp="1"/>
          </p:cNvSpPr>
          <p:nvPr>
            <p:ph type="body" idx="1"/>
          </p:nvPr>
        </p:nvSpPr>
        <p:spPr bwMode="auto">
          <a:xfrm>
            <a:off x="1270000" y="2705100"/>
            <a:ext cx="10464800" cy="584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ctr" rtl="0" eaLnBrk="0" fontAlgn="base" hangingPunct="0">
        <a:spcBef>
          <a:spcPct val="0"/>
        </a:spcBef>
        <a:spcAft>
          <a:spcPct val="0"/>
        </a:spcAft>
        <a:defRPr sz="7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6145" name="Rectangle 1"/>
          <p:cNvSpPr>
            <a:spLocks noGrp="1"/>
          </p:cNvSpPr>
          <p:nvPr>
            <p:ph type="title"/>
          </p:nvPr>
        </p:nvSpPr>
        <p:spPr bwMode="auto">
          <a:xfrm>
            <a:off x="647700" y="0"/>
            <a:ext cx="11709400" cy="240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6146"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6147" name="Rectangle 3"/>
          <p:cNvSpPr>
            <a:spLocks noGrp="1"/>
          </p:cNvSpPr>
          <p:nvPr>
            <p:ph type="sldNum" sz="quarter" idx="2"/>
          </p:nvPr>
        </p:nvSpPr>
        <p:spPr bwMode="auto">
          <a:xfrm>
            <a:off x="10680700" y="9139238"/>
            <a:ext cx="31115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lvl1pPr algn="ctr" defTabSz="825500" eaLnBrk="1">
              <a:defRPr/>
            </a:lvl1pPr>
          </a:lstStyle>
          <a:p>
            <a:fld id="{DE59EF53-59F3-B245-9FFF-039FA3FEC602}" type="slidenum">
              <a:rPr lang="en-US" altLang="en-US"/>
              <a:pPr/>
              <a:t>‹#›</a:t>
            </a:fld>
            <a:endParaRPr lang="en-US" altLang="en-US" sz="1400">
              <a:solidFill>
                <a:srgbClr val="FFFFFF"/>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ctr" rtl="0" eaLnBrk="0" fontAlgn="base" hangingPunct="0">
        <a:spcBef>
          <a:spcPct val="0"/>
        </a:spcBef>
        <a:spcAft>
          <a:spcPct val="0"/>
        </a:spcAft>
        <a:defRPr sz="7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7169" name="Rectangle 1"/>
          <p:cNvSpPr>
            <a:spLocks noGrp="1"/>
          </p:cNvSpPr>
          <p:nvPr>
            <p:ph type="title"/>
          </p:nvPr>
        </p:nvSpPr>
        <p:spPr bwMode="auto">
          <a:xfrm>
            <a:off x="1270000" y="444500"/>
            <a:ext cx="10464800" cy="4330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7170" name="Rectangle 2"/>
          <p:cNvSpPr>
            <a:spLocks noGrp="1"/>
          </p:cNvSpPr>
          <p:nvPr>
            <p:ph type="body" idx="1"/>
          </p:nvPr>
        </p:nvSpPr>
        <p:spPr bwMode="auto">
          <a:xfrm>
            <a:off x="1270000" y="1993900"/>
            <a:ext cx="10464800" cy="775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ctr" rtl="0" eaLnBrk="0" fontAlgn="base" hangingPunct="0">
        <a:spcBef>
          <a:spcPct val="0"/>
        </a:spcBef>
        <a:spcAft>
          <a:spcPct val="0"/>
        </a:spcAft>
        <a:defRPr sz="7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8193" name="Rectangle 1"/>
          <p:cNvSpPr>
            <a:spLocks noGrp="1"/>
          </p:cNvSpPr>
          <p:nvPr>
            <p:ph type="title"/>
          </p:nvPr>
        </p:nvSpPr>
        <p:spPr bwMode="auto">
          <a:xfrm>
            <a:off x="1270000" y="239713"/>
            <a:ext cx="10464800" cy="2465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8194" name="Rectangle 2"/>
          <p:cNvSpPr>
            <a:spLocks noGrp="1"/>
          </p:cNvSpPr>
          <p:nvPr>
            <p:ph type="body" idx="1"/>
          </p:nvPr>
        </p:nvSpPr>
        <p:spPr bwMode="auto">
          <a:xfrm>
            <a:off x="1270000" y="2705100"/>
            <a:ext cx="10464800" cy="584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rtl="0" eaLnBrk="0" fontAlgn="base" hangingPunct="0">
        <a:spcBef>
          <a:spcPct val="0"/>
        </a:spcBef>
        <a:spcAft>
          <a:spcPct val="0"/>
        </a:spcAft>
        <a:defRPr sz="7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9217" name="Rectangle 1"/>
          <p:cNvSpPr>
            <a:spLocks noGrp="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9218" name="Rectangle 2"/>
          <p:cNvSpPr>
            <a:spLocks noGrp="1"/>
          </p:cNvSpPr>
          <p:nvPr>
            <p:ph type="body" idx="1"/>
          </p:nvPr>
        </p:nvSpPr>
        <p:spPr bwMode="auto">
          <a:xfrm>
            <a:off x="1270000" y="27559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ctr" rtl="0" eaLnBrk="0" fontAlgn="base" hangingPunct="0">
        <a:spcBef>
          <a:spcPct val="0"/>
        </a:spcBef>
        <a:spcAft>
          <a:spcPct val="0"/>
        </a:spcAft>
        <a:defRPr sz="7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7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7200">
          <a:solidFill>
            <a:srgbClr val="000000"/>
          </a:solidFill>
          <a:latin typeface="Calibri" charset="0"/>
          <a:ea typeface="Calibri" charset="0"/>
          <a:cs typeface="Calibri" charset="0"/>
          <a:sym typeface="Calibri" charset="0"/>
        </a:defRPr>
      </a:lvl9pPr>
    </p:titleStyle>
    <p:body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1" Type="http://schemas.openxmlformats.org/officeDocument/2006/relationships/slideLayout" Target="../slideLayouts/slideLayout2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1.xml"/><Relationship Id="rId3"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8.xml"/><Relationship Id="rId3" Type="http://schemas.openxmlformats.org/officeDocument/2006/relationships/image" Target="../media/image1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9.xml"/><Relationship Id="rId3"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Number Placeholder 3"/>
          <p:cNvSpPr>
            <a:spLocks noGrp="1"/>
          </p:cNvSpPr>
          <p:nvPr>
            <p:ph type="sldNum" sz="quarter" idx="10"/>
          </p:nvPr>
        </p:nvSpPr>
        <p:spPr>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99"/>
              </a:spcBef>
              <a:buSzPct val="100000"/>
              <a:buFont typeface="Arial" charset="0"/>
              <a:buChar char="•"/>
              <a:defRPr sz="4400">
                <a:solidFill>
                  <a:srgbClr val="010101"/>
                </a:solidFill>
                <a:latin typeface="Calibri" charset="0"/>
                <a:ea typeface="ヒラギノ角ゴ ProN W3" charset="-128"/>
                <a:sym typeface="Calibri" charset="0"/>
              </a:defRPr>
            </a:lvl1pPr>
            <a:lvl2pPr marL="742835" indent="-285706">
              <a:spcBef>
                <a:spcPts val="1000"/>
              </a:spcBef>
              <a:buSzPct val="100000"/>
              <a:buFont typeface="Arial" charset="0"/>
              <a:buChar char="–"/>
              <a:defRPr sz="3800">
                <a:solidFill>
                  <a:srgbClr val="010101"/>
                </a:solidFill>
                <a:latin typeface="Calibri" charset="0"/>
                <a:ea typeface="ヒラギノ角ゴ ProN W3" charset="-128"/>
                <a:sym typeface="Calibri" charset="0"/>
              </a:defRPr>
            </a:lvl2pPr>
            <a:lvl3pPr marL="1142824" indent="-228565">
              <a:spcBef>
                <a:spcPts val="799"/>
              </a:spcBef>
              <a:buSzPct val="100000"/>
              <a:buFont typeface="Arial" charset="0"/>
              <a:buChar char="•"/>
              <a:defRPr sz="3400">
                <a:solidFill>
                  <a:srgbClr val="010101"/>
                </a:solidFill>
                <a:latin typeface="Calibri" charset="0"/>
                <a:ea typeface="ヒラギノ角ゴ ProN W3" charset="-128"/>
                <a:sym typeface="Calibri" charset="0"/>
              </a:defRPr>
            </a:lvl3pPr>
            <a:lvl4pPr marL="1599957" indent="-228565">
              <a:spcBef>
                <a:spcPts val="700"/>
              </a:spcBef>
              <a:buSzPct val="100000"/>
              <a:buFont typeface="Arial" charset="0"/>
              <a:buChar char="–"/>
              <a:defRPr sz="2800">
                <a:solidFill>
                  <a:srgbClr val="010101"/>
                </a:solidFill>
                <a:latin typeface="Calibri" charset="0"/>
                <a:ea typeface="ヒラギノ角ゴ ProN W3" charset="-128"/>
                <a:sym typeface="Calibri" charset="0"/>
              </a:defRPr>
            </a:lvl4pPr>
            <a:lvl5pPr marL="2057084" indent="-228565">
              <a:spcBef>
                <a:spcPts val="700"/>
              </a:spcBef>
              <a:buSzPct val="100000"/>
              <a:buFont typeface="Arial" charset="0"/>
              <a:buChar char="»"/>
              <a:defRPr sz="2800">
                <a:solidFill>
                  <a:srgbClr val="010101"/>
                </a:solidFill>
                <a:latin typeface="Calibri" charset="0"/>
                <a:ea typeface="ヒラギノ角ゴ ProN W3" charset="-128"/>
                <a:sym typeface="Calibri" charset="0"/>
              </a:defRPr>
            </a:lvl5pPr>
            <a:lvl6pPr marL="2514215" indent="-228565"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6pPr>
            <a:lvl7pPr marL="2971344" indent="-228565"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7pPr>
            <a:lvl8pPr marL="3428475" indent="-228565"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8pPr>
            <a:lvl9pPr marL="3885603" indent="-228565" eaLnBrk="0" fontAlgn="base" hangingPunct="0">
              <a:spcBef>
                <a:spcPts val="700"/>
              </a:spcBef>
              <a:spcAft>
                <a:spcPct val="0"/>
              </a:spcAft>
              <a:buSzPct val="100000"/>
              <a:buFont typeface="Arial" charset="0"/>
              <a:buChar char="»"/>
              <a:defRPr sz="2800">
                <a:solidFill>
                  <a:srgbClr val="010101"/>
                </a:solidFill>
                <a:latin typeface="Calibri" charset="0"/>
                <a:ea typeface="ヒラギノ角ゴ ProN W3" charset="-128"/>
                <a:sym typeface="Calibri" charset="0"/>
              </a:defRPr>
            </a:lvl9pPr>
          </a:lstStyle>
          <a:p>
            <a:pPr>
              <a:spcBef>
                <a:spcPct val="0"/>
              </a:spcBef>
              <a:buSzTx/>
              <a:buFontTx/>
              <a:buNone/>
              <a:defRPr/>
            </a:pPr>
            <a:fld id="{419B9AB3-E9E5-6B48-99DC-DA8656628940}" type="slidenum">
              <a:rPr lang="en-US" altLang="en-US" sz="1600">
                <a:solidFill>
                  <a:schemeClr val="tx1"/>
                </a:solidFill>
                <a:ea typeface="ＭＳ Ｐゴシック" charset="-128"/>
              </a:rPr>
              <a:pPr>
                <a:spcBef>
                  <a:spcPct val="0"/>
                </a:spcBef>
                <a:buSzTx/>
                <a:buFontTx/>
                <a:buNone/>
                <a:defRPr/>
              </a:pPr>
              <a:t>1</a:t>
            </a:fld>
            <a:endParaRPr lang="en-US" altLang="en-US" sz="1600">
              <a:solidFill>
                <a:schemeClr val="tx1"/>
              </a:solidFill>
              <a:ea typeface="ＭＳ Ｐゴシック" charset="-128"/>
            </a:endParaRPr>
          </a:p>
        </p:txBody>
      </p:sp>
      <p:sp>
        <p:nvSpPr>
          <p:cNvPr id="63490" name="Rectangle 1"/>
          <p:cNvSpPr>
            <a:spLocks noGrp="1" noChangeArrowheads="1"/>
          </p:cNvSpPr>
          <p:nvPr>
            <p:ph type="title"/>
          </p:nvPr>
        </p:nvSpPr>
        <p:spPr>
          <a:xfrm>
            <a:off x="354013" y="212725"/>
            <a:ext cx="5602287" cy="2413000"/>
          </a:xfrm>
        </p:spPr>
        <p:txBody>
          <a:bodyPr rIns="166399"/>
          <a:lstStyle/>
          <a:p>
            <a:pPr eaLnBrk="1" hangingPunct="1"/>
            <a:endParaRPr lang="en-US" altLang="en-US"/>
          </a:p>
        </p:txBody>
      </p:sp>
      <p:sp>
        <p:nvSpPr>
          <p:cNvPr id="63491" name="Rectangle 2"/>
          <p:cNvSpPr>
            <a:spLocks noGrp="1" noChangeArrowheads="1"/>
          </p:cNvSpPr>
          <p:nvPr>
            <p:ph type="body" idx="1"/>
          </p:nvPr>
        </p:nvSpPr>
        <p:spPr>
          <a:xfrm>
            <a:off x="354013" y="557213"/>
            <a:ext cx="6415087" cy="7483475"/>
          </a:xfrm>
        </p:spPr>
        <p:txBody>
          <a:bodyPr rIns="166399"/>
          <a:lstStyle/>
          <a:p>
            <a:pPr eaLnBrk="1" hangingPunct="1"/>
            <a:endParaRPr lang="en-US" altLang="en-US"/>
          </a:p>
        </p:txBody>
      </p:sp>
      <p:sp>
        <p:nvSpPr>
          <p:cNvPr id="19460" name="Rectangle 4"/>
          <p:cNvSpPr>
            <a:spLocks/>
          </p:cNvSpPr>
          <p:nvPr/>
        </p:nvSpPr>
        <p:spPr bwMode="auto">
          <a:xfrm>
            <a:off x="7848600" y="228600"/>
            <a:ext cx="4953000" cy="868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hangingPunct="1">
              <a:buClr>
                <a:srgbClr val="000000"/>
              </a:buClr>
              <a:buSzPct val="100000"/>
              <a:buFont typeface="Calibri" charset="0"/>
              <a:buChar char="•"/>
            </a:pPr>
            <a:r>
              <a:rPr lang="en-US" altLang="en-US" sz="4400">
                <a:solidFill>
                  <a:schemeClr val="tx1"/>
                </a:solidFill>
                <a:latin typeface="Calibri" charset="0"/>
                <a:ea typeface="ＭＳ Ｐゴシック" charset="-128"/>
                <a:cs typeface="ＭＳ Ｐゴシック" charset="-128"/>
                <a:sym typeface="Calibri" charset="0"/>
              </a:rPr>
              <a:t>Pausing</a:t>
            </a:r>
          </a:p>
          <a:p>
            <a:pPr eaLnBrk="1" hangingPunct="1">
              <a:buClr>
                <a:srgbClr val="000000"/>
              </a:buClr>
              <a:buSzPct val="100000"/>
              <a:buFont typeface="Calibri" charset="0"/>
              <a:buChar char="•"/>
            </a:pPr>
            <a:r>
              <a:rPr lang="en-US" altLang="en-US" sz="4400">
                <a:solidFill>
                  <a:schemeClr val="tx1"/>
                </a:solidFill>
                <a:latin typeface="Calibri" charset="0"/>
                <a:ea typeface="ＭＳ Ｐゴシック" charset="-128"/>
                <a:cs typeface="ＭＳ Ｐゴシック" charset="-128"/>
                <a:sym typeface="Calibri" charset="0"/>
              </a:rPr>
              <a:t>Paraphrasing</a:t>
            </a:r>
          </a:p>
          <a:p>
            <a:pPr eaLnBrk="1" hangingPunct="1">
              <a:buClr>
                <a:srgbClr val="000000"/>
              </a:buClr>
              <a:buSzPct val="100000"/>
              <a:buFont typeface="Calibri" charset="0"/>
              <a:buChar char="•"/>
            </a:pPr>
            <a:r>
              <a:rPr lang="en-US" altLang="en-US" sz="4400">
                <a:solidFill>
                  <a:schemeClr val="tx1"/>
                </a:solidFill>
                <a:latin typeface="Calibri" charset="0"/>
                <a:ea typeface="ＭＳ Ｐゴシック" charset="-128"/>
                <a:cs typeface="ＭＳ Ｐゴシック" charset="-128"/>
                <a:sym typeface="Calibri" charset="0"/>
              </a:rPr>
              <a:t>Posing Questions</a:t>
            </a:r>
          </a:p>
          <a:p>
            <a:pPr eaLnBrk="1" hangingPunct="1">
              <a:buClr>
                <a:srgbClr val="000000"/>
              </a:buClr>
              <a:buSzPct val="100000"/>
              <a:buFont typeface="Calibri" charset="0"/>
              <a:buChar char="•"/>
            </a:pPr>
            <a:r>
              <a:rPr lang="en-US" altLang="en-US" sz="4400">
                <a:solidFill>
                  <a:schemeClr val="tx1"/>
                </a:solidFill>
                <a:latin typeface="Calibri" charset="0"/>
                <a:ea typeface="ＭＳ Ｐゴシック" charset="-128"/>
                <a:cs typeface="ＭＳ Ｐゴシック" charset="-128"/>
                <a:sym typeface="Calibri" charset="0"/>
              </a:rPr>
              <a:t>Putting ideas on the table</a:t>
            </a:r>
          </a:p>
          <a:p>
            <a:pPr eaLnBrk="1" hangingPunct="1">
              <a:buClr>
                <a:srgbClr val="000000"/>
              </a:buClr>
              <a:buSzPct val="100000"/>
              <a:buFont typeface="Calibri" charset="0"/>
              <a:buChar char="•"/>
            </a:pPr>
            <a:r>
              <a:rPr lang="en-US" altLang="en-US" sz="4400">
                <a:solidFill>
                  <a:schemeClr val="tx1"/>
                </a:solidFill>
                <a:latin typeface="Calibri" charset="0"/>
                <a:ea typeface="ＭＳ Ｐゴシック" charset="-128"/>
                <a:cs typeface="ＭＳ Ｐゴシック" charset="-128"/>
                <a:sym typeface="Calibri" charset="0"/>
              </a:rPr>
              <a:t>Paying attention to self and others </a:t>
            </a:r>
          </a:p>
          <a:p>
            <a:pPr eaLnBrk="1" hangingPunct="1">
              <a:buClr>
                <a:srgbClr val="000000"/>
              </a:buClr>
              <a:buSzPct val="100000"/>
              <a:buFont typeface="Calibri" charset="0"/>
              <a:buChar char="•"/>
            </a:pPr>
            <a:r>
              <a:rPr lang="en-US" altLang="en-US" sz="4400">
                <a:solidFill>
                  <a:schemeClr val="tx1"/>
                </a:solidFill>
                <a:latin typeface="Calibri" charset="0"/>
                <a:ea typeface="ＭＳ Ｐゴシック" charset="-128"/>
                <a:cs typeface="ＭＳ Ｐゴシック" charset="-128"/>
                <a:sym typeface="Calibri" charset="0"/>
              </a:rPr>
              <a:t>Presuming positive intentions</a:t>
            </a:r>
          </a:p>
          <a:p>
            <a:pPr eaLnBrk="1" hangingPunct="1">
              <a:buClr>
                <a:srgbClr val="000000"/>
              </a:buClr>
              <a:buSzPct val="100000"/>
              <a:buFont typeface="Calibri" charset="0"/>
              <a:buChar char="•"/>
            </a:pPr>
            <a:r>
              <a:rPr lang="en-US" altLang="en-US" sz="4400">
                <a:solidFill>
                  <a:schemeClr val="tx1"/>
                </a:solidFill>
                <a:latin typeface="Calibri" charset="0"/>
                <a:ea typeface="ＭＳ Ｐゴシック" charset="-128"/>
                <a:cs typeface="ＭＳ Ｐゴシック" charset="-128"/>
                <a:sym typeface="Calibri" charset="0"/>
              </a:rPr>
              <a:t>Pursuing a balance between advocacy and inquiry</a:t>
            </a:r>
          </a:p>
        </p:txBody>
      </p:sp>
      <p:pic>
        <p:nvPicPr>
          <p:cNvPr id="1946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296000" y="0"/>
            <a:ext cx="130048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1248569" y="1012031"/>
            <a:ext cx="9990138" cy="749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648575" y="9217025"/>
            <a:ext cx="5341938" cy="460375"/>
          </a:xfrm>
          <a:prstGeom prst="rect">
            <a:avLst/>
          </a:prstGeom>
          <a:noFill/>
        </p:spPr>
        <p:txBody>
          <a:bodyPr wrap="none">
            <a:spAutoFit/>
          </a:bodyPr>
          <a:lstStyle/>
          <a:p>
            <a:pPr eaLnBrk="1" hangingPunct="1">
              <a:defRPr/>
            </a:pPr>
            <a:r>
              <a:rPr lang="en-US" altLang="en-US" dirty="0">
                <a:latin typeface="+mn-lt"/>
                <a:ea typeface="ＭＳ Ｐゴシック" charset="-128"/>
              </a:rPr>
              <a:t>Brand New Norms Sign/ Steve </a:t>
            </a:r>
            <a:r>
              <a:rPr lang="en-US" altLang="en-US" dirty="0" err="1">
                <a:latin typeface="+mn-lt"/>
                <a:ea typeface="ＭＳ Ｐゴシック" charset="-128"/>
              </a:rPr>
              <a:t>Devol</a:t>
            </a:r>
            <a:r>
              <a:rPr lang="en-US" altLang="en-US" dirty="0">
                <a:latin typeface="+mn-lt"/>
                <a:ea typeface="ＭＳ Ｐゴシック" charset="-128"/>
              </a:rPr>
              <a:t> https://</a:t>
            </a:r>
            <a:r>
              <a:rPr lang="en-US" altLang="en-US" dirty="0" err="1">
                <a:latin typeface="+mn-lt"/>
                <a:ea typeface="ＭＳ Ｐゴシック" charset="-128"/>
              </a:rPr>
              <a:t>www.flickr.com</a:t>
            </a:r>
            <a:r>
              <a:rPr lang="en-US" altLang="en-US" dirty="0">
                <a:latin typeface="+mn-lt"/>
                <a:ea typeface="ＭＳ Ｐゴシック" charset="-128"/>
              </a:rPr>
              <a:t>/photos/</a:t>
            </a:r>
            <a:r>
              <a:rPr lang="en-US" altLang="en-US" dirty="0" err="1">
                <a:latin typeface="+mn-lt"/>
                <a:ea typeface="ＭＳ Ｐゴシック" charset="-128"/>
              </a:rPr>
              <a:t>stevedevol</a:t>
            </a:r>
            <a:r>
              <a:rPr lang="en-US" altLang="en-US" dirty="0">
                <a:latin typeface="+mn-lt"/>
                <a:ea typeface="ＭＳ Ｐゴシック" charset="-128"/>
              </a:rPr>
              <a:t>/</a:t>
            </a:r>
          </a:p>
          <a:p>
            <a:pPr eaLnBrk="1" hangingPunct="1">
              <a:defRPr/>
            </a:pPr>
            <a:r>
              <a:rPr lang="en-US" altLang="en-US" dirty="0">
                <a:latin typeface="+mn-lt"/>
                <a:ea typeface="ＭＳ Ｐゴシック" charset="-128"/>
              </a:rPr>
              <a:t>March 14, 2010/ Photo URL https://</a:t>
            </a:r>
            <a:r>
              <a:rPr lang="en-US" altLang="en-US" dirty="0" err="1">
                <a:latin typeface="+mn-lt"/>
                <a:ea typeface="ＭＳ Ｐゴシック" charset="-128"/>
              </a:rPr>
              <a:t>www.flickr.com</a:t>
            </a:r>
            <a:r>
              <a:rPr lang="en-US" altLang="en-US" dirty="0">
                <a:latin typeface="+mn-lt"/>
                <a:ea typeface="ＭＳ Ｐゴシック" charset="-128"/>
              </a:rPr>
              <a:t>/photos/</a:t>
            </a:r>
            <a:r>
              <a:rPr lang="en-US" altLang="en-US" dirty="0" err="1">
                <a:latin typeface="+mn-lt"/>
                <a:ea typeface="ＭＳ Ｐゴシック" charset="-128"/>
              </a:rPr>
              <a:t>stevedevol</a:t>
            </a:r>
            <a:r>
              <a:rPr lang="en-US" altLang="en-US" dirty="0">
                <a:latin typeface="+mn-lt"/>
                <a:ea typeface="ＭＳ Ｐゴシック" charset="-128"/>
              </a:rPr>
              <a:t>/4434122972</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xfrm>
            <a:off x="7112000" y="677863"/>
            <a:ext cx="5257800" cy="7315200"/>
          </a:xfrm>
        </p:spPr>
        <p:txBody>
          <a:bodyPr/>
          <a:lstStyle/>
          <a:p>
            <a:pPr marL="342900" indent="-342900" defTabSz="914400" eaLnBrk="1">
              <a:spcBef>
                <a:spcPts val="2400"/>
              </a:spcBef>
              <a:buClr>
                <a:srgbClr val="000000"/>
              </a:buClr>
              <a:buFont typeface="Calibri" charset="0"/>
              <a:buNone/>
            </a:pPr>
            <a:r>
              <a:rPr lang="en-US" altLang="en-US" sz="4400">
                <a:latin typeface="Calibri" charset="0"/>
                <a:ea typeface="Calibri" charset="0"/>
                <a:cs typeface="Calibri" charset="0"/>
                <a:sym typeface="Calibri" charset="0"/>
              </a:rPr>
              <a:t>Use your TPEP framework to assess the current state of your instructional practice in the area of Student Engagement.  </a:t>
            </a:r>
          </a:p>
          <a:p>
            <a:pPr marL="342900" indent="-342900" defTabSz="914400" eaLnBrk="1">
              <a:spcBef>
                <a:spcPts val="2400"/>
              </a:spcBef>
              <a:buClr>
                <a:srgbClr val="000000"/>
              </a:buClr>
              <a:buFont typeface="Calibri" charset="0"/>
              <a:buNone/>
            </a:pPr>
            <a:r>
              <a:rPr lang="en-US" altLang="en-US" sz="4400">
                <a:latin typeface="Calibri" charset="0"/>
                <a:ea typeface="Calibri" charset="0"/>
                <a:cs typeface="Calibri" charset="0"/>
                <a:sym typeface="Calibri" charset="0"/>
              </a:rPr>
              <a:t>When possible, provide evidence for your assessment.</a:t>
            </a:r>
            <a:endParaRPr lang="en-US" altLang="en-US" sz="4400"/>
          </a:p>
        </p:txBody>
      </p:sp>
      <p:pic>
        <p:nvPicPr>
          <p:cNvPr id="3789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0238" y="677863"/>
            <a:ext cx="6216650"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993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64200" y="685800"/>
            <a:ext cx="6764338"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p:cNvSpPr txBox="1">
            <a:spLocks noChangeArrowheads="1"/>
          </p:cNvSpPr>
          <p:nvPr/>
        </p:nvSpPr>
        <p:spPr bwMode="auto">
          <a:xfrm>
            <a:off x="406400" y="685800"/>
            <a:ext cx="4524375" cy="7759700"/>
          </a:xfrm>
          <a:prstGeom prst="rect">
            <a:avLst/>
          </a:pr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lvl1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defTabSz="584200"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defTabSz="914400" eaLnBrk="1">
              <a:spcBef>
                <a:spcPts val="1100"/>
              </a:spcBef>
              <a:buClr>
                <a:srgbClr val="000000"/>
              </a:buClr>
              <a:buFont typeface="Calibri" charset="0"/>
              <a:buChar char="•"/>
            </a:pPr>
            <a:r>
              <a:rPr lang="en-US" altLang="en-US" sz="4000" smtClean="0">
                <a:latin typeface="Calibri" charset="0"/>
                <a:ea typeface="Calibri" charset="0"/>
                <a:cs typeface="Calibri" charset="0"/>
                <a:sym typeface="Calibri" charset="0"/>
              </a:rPr>
              <a:t>Individually create a SMART goal re: your instruction for the 2015-16 school year.</a:t>
            </a:r>
          </a:p>
          <a:p>
            <a:pPr marL="342900" indent="-342900" defTabSz="914400" eaLnBrk="1">
              <a:spcBef>
                <a:spcPts val="1100"/>
              </a:spcBef>
              <a:buClr>
                <a:srgbClr val="000000"/>
              </a:buClr>
              <a:buFont typeface="Calibri" charset="0"/>
              <a:buChar char="•"/>
            </a:pPr>
            <a:r>
              <a:rPr lang="en-US" altLang="en-US" sz="4000" smtClean="0">
                <a:latin typeface="Calibri" charset="0"/>
                <a:ea typeface="Calibri" charset="0"/>
                <a:cs typeface="Calibri" charset="0"/>
                <a:sym typeface="Calibri" charset="0"/>
              </a:rPr>
              <a:t>Break goal down into year long, mid year, and short term goals.</a:t>
            </a:r>
          </a:p>
          <a:p>
            <a:pPr marL="342900" indent="-342900" defTabSz="914400" eaLnBrk="1">
              <a:spcBef>
                <a:spcPts val="1100"/>
              </a:spcBef>
              <a:buClr>
                <a:srgbClr val="000000"/>
              </a:buClr>
              <a:buFont typeface="Calibri" charset="0"/>
              <a:buChar char="•"/>
            </a:pPr>
            <a:r>
              <a:rPr lang="en-US" altLang="en-US" sz="4000" smtClean="0">
                <a:latin typeface="Calibri" charset="0"/>
                <a:ea typeface="Calibri" charset="0"/>
                <a:cs typeface="Calibri" charset="0"/>
                <a:sym typeface="Calibri" charset="0"/>
              </a:rPr>
              <a:t>Identify action steps and ways to collect evidence of impact.</a:t>
            </a:r>
            <a:endParaRPr lang="en-US" altLang="en-US" sz="4000" dirty="0"/>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Grp="1" noChangeArrowheads="1"/>
          </p:cNvSpPr>
          <p:nvPr>
            <p:ph type="title"/>
          </p:nvPr>
        </p:nvSpPr>
        <p:spPr>
          <a:xfrm>
            <a:off x="3632200" y="8750300"/>
            <a:ext cx="11709400" cy="1308100"/>
          </a:xfrm>
        </p:spPr>
        <p:txBody>
          <a:bodyPr lIns="0" tIns="0" rIns="0" bIns="0" anchor="t"/>
          <a:lstStyle/>
          <a:p>
            <a:pPr defTabSz="584200" eaLnBrk="1">
              <a:tabLst>
                <a:tab pos="901700" algn="l"/>
              </a:tabLst>
            </a:pPr>
            <a:r>
              <a:rPr lang="en-US" altLang="en-US" sz="1800"/>
              <a:t>Classrooms with Embedded Formative Assessment Practices</a:t>
            </a:r>
            <a:br>
              <a:rPr lang="en-US" altLang="en-US" sz="1800"/>
            </a:br>
            <a:r>
              <a:rPr lang="en-US" altLang="en-US" sz="1800"/>
              <a:t>Mary Webb &amp; Jane Jones</a:t>
            </a:r>
            <a:br>
              <a:rPr lang="en-US" altLang="en-US" sz="1800"/>
            </a:br>
            <a:r>
              <a:rPr lang="en-US" altLang="en-US" sz="1800"/>
              <a:t>Exploring Tensions in Developing Assessment for Learning </a:t>
            </a:r>
            <a:endParaRPr lang="en-US" altLang="en-US"/>
          </a:p>
        </p:txBody>
      </p:sp>
      <p:sp>
        <p:nvSpPr>
          <p:cNvPr id="47106" name="Rectangle 2"/>
          <p:cNvSpPr>
            <a:spLocks noGrp="1" noChangeArrowheads="1"/>
          </p:cNvSpPr>
          <p:nvPr>
            <p:ph type="body" idx="1"/>
          </p:nvPr>
        </p:nvSpPr>
        <p:spPr>
          <a:xfrm>
            <a:off x="384175" y="4622800"/>
            <a:ext cx="11620500" cy="5130800"/>
          </a:xfrm>
        </p:spPr>
        <p:txBody>
          <a:bodyPr lIns="0" tIns="0" rIns="0" bIns="0" anchor="t"/>
          <a:lstStyle/>
          <a:p>
            <a:pPr algn="l" eaLnBrk="1">
              <a:buFontTx/>
              <a:buChar char="•"/>
              <a:tabLst>
                <a:tab pos="901700" algn="l"/>
              </a:tabLst>
            </a:pPr>
            <a:r>
              <a:rPr lang="en-US" altLang="en-US" sz="3600">
                <a:latin typeface="Calibri" charset="0"/>
                <a:ea typeface="Calibri" charset="0"/>
                <a:cs typeface="Calibri" charset="0"/>
                <a:sym typeface="Calibri" charset="0"/>
              </a:rPr>
              <a:t>Acceptance that mistakes are an essential part of learning.  </a:t>
            </a:r>
          </a:p>
          <a:p>
            <a:pPr algn="l" eaLnBrk="1">
              <a:buFontTx/>
              <a:buChar char="•"/>
              <a:tabLst>
                <a:tab pos="901700" algn="l"/>
              </a:tabLst>
            </a:pPr>
            <a:r>
              <a:rPr lang="en-US" altLang="en-US" sz="3600">
                <a:latin typeface="Calibri" charset="0"/>
                <a:ea typeface="Calibri" charset="0"/>
                <a:cs typeface="Calibri" charset="0"/>
                <a:sym typeface="Calibri" charset="0"/>
              </a:rPr>
              <a:t>Mutual support for each other’s learning.</a:t>
            </a:r>
          </a:p>
          <a:p>
            <a:pPr algn="l" eaLnBrk="1">
              <a:buFontTx/>
              <a:buChar char="•"/>
              <a:tabLst>
                <a:tab pos="901700" algn="l"/>
              </a:tabLst>
            </a:pPr>
            <a:r>
              <a:rPr lang="en-US" altLang="en-US" sz="3600">
                <a:latin typeface="Calibri" charset="0"/>
                <a:ea typeface="Calibri" charset="0"/>
                <a:cs typeface="Calibri" charset="0"/>
                <a:sym typeface="Calibri" charset="0"/>
              </a:rPr>
              <a:t>Trust that others will be supportive.</a:t>
            </a:r>
          </a:p>
          <a:p>
            <a:pPr algn="l" eaLnBrk="1">
              <a:buFontTx/>
              <a:buChar char="•"/>
              <a:tabLst>
                <a:tab pos="901700" algn="l"/>
              </a:tabLst>
            </a:pPr>
            <a:r>
              <a:rPr lang="en-US" altLang="en-US" sz="3600">
                <a:latin typeface="Calibri" charset="0"/>
                <a:ea typeface="Calibri" charset="0"/>
                <a:cs typeface="Calibri" charset="0"/>
                <a:sym typeface="Calibri" charset="0"/>
              </a:rPr>
              <a:t>Willingness to take risks in trying new ideas.</a:t>
            </a:r>
          </a:p>
          <a:p>
            <a:pPr algn="l" eaLnBrk="1">
              <a:buFontTx/>
              <a:buChar char="•"/>
              <a:tabLst>
                <a:tab pos="901700" algn="l"/>
              </a:tabLst>
            </a:pPr>
            <a:r>
              <a:rPr lang="en-US" altLang="en-US" sz="3600">
                <a:latin typeface="Calibri" charset="0"/>
                <a:ea typeface="Calibri" charset="0"/>
                <a:cs typeface="Calibri" charset="0"/>
                <a:sym typeface="Calibri" charset="0"/>
              </a:rPr>
              <a:t>Willingness to give and receive criticism.</a:t>
            </a:r>
          </a:p>
          <a:p>
            <a:pPr algn="l" eaLnBrk="1">
              <a:buFontTx/>
              <a:buChar char="•"/>
              <a:tabLst>
                <a:tab pos="901700" algn="l"/>
              </a:tabLst>
            </a:pPr>
            <a:r>
              <a:rPr lang="en-US" altLang="en-US" sz="3600">
                <a:latin typeface="Calibri" charset="0"/>
                <a:ea typeface="Calibri" charset="0"/>
                <a:cs typeface="Calibri" charset="0"/>
                <a:sym typeface="Calibri" charset="0"/>
              </a:rPr>
              <a:t>A shared language of assessment and feedback.</a:t>
            </a:r>
          </a:p>
          <a:p>
            <a:pPr algn="l" eaLnBrk="1">
              <a:buFontTx/>
              <a:buChar char="•"/>
              <a:tabLst>
                <a:tab pos="901700" algn="l"/>
              </a:tabLst>
            </a:pPr>
            <a:r>
              <a:rPr lang="en-US" altLang="en-US" sz="3600">
                <a:latin typeface="Calibri" charset="0"/>
                <a:ea typeface="Calibri" charset="0"/>
                <a:cs typeface="Calibri" charset="0"/>
                <a:sym typeface="Calibri" charset="0"/>
              </a:rPr>
              <a:t>Emphasis on dialogue and exploratory talk to support thinking.</a:t>
            </a:r>
          </a:p>
          <a:p>
            <a:pPr algn="l" eaLnBrk="1">
              <a:buFontTx/>
              <a:buChar char="•"/>
              <a:tabLst>
                <a:tab pos="901700" algn="l"/>
              </a:tabLst>
            </a:pPr>
            <a:endParaRPr lang="en-US" altLang="en-US" sz="3600">
              <a:latin typeface="Calibri" charset="0"/>
              <a:ea typeface="Calibri" charset="0"/>
              <a:cs typeface="Calibri" charset="0"/>
              <a:sym typeface="Calibri" charset="0"/>
            </a:endParaRPr>
          </a:p>
        </p:txBody>
      </p:sp>
      <p:sp>
        <p:nvSpPr>
          <p:cNvPr id="47108" name="AutoShape 4"/>
          <p:cNvSpPr>
            <a:spLocks/>
          </p:cNvSpPr>
          <p:nvPr/>
        </p:nvSpPr>
        <p:spPr bwMode="auto">
          <a:xfrm>
            <a:off x="7035800" y="296863"/>
            <a:ext cx="5054600" cy="382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lstStyle>
            <a:lvl1pPr marL="342900" indent="-342900" algn="ctr" defTabSz="584200">
              <a:tabLst>
                <a:tab pos="901700" algn="l"/>
              </a:tabLst>
              <a:defRPr sz="3400">
                <a:solidFill>
                  <a:srgbClr val="000000"/>
                </a:solidFill>
                <a:latin typeface="Gill Sans" charset="0"/>
                <a:ea typeface="Gill Sans" charset="0"/>
                <a:cs typeface="Gill Sans" charset="0"/>
                <a:sym typeface="Gill Sans" charset="0"/>
              </a:defRPr>
            </a:lvl1pPr>
            <a:lvl2pPr algn="ctr" defTabSz="584200">
              <a:tabLst>
                <a:tab pos="901700" algn="l"/>
              </a:tabLst>
              <a:defRPr sz="3400">
                <a:solidFill>
                  <a:srgbClr val="000000"/>
                </a:solidFill>
                <a:latin typeface="Gill Sans" charset="0"/>
                <a:ea typeface="Gill Sans" charset="0"/>
                <a:cs typeface="Gill Sans" charset="0"/>
                <a:sym typeface="Gill Sans" charset="0"/>
              </a:defRPr>
            </a:lvl2pPr>
            <a:lvl3pPr marL="1143000" indent="-228600" algn="ctr" defTabSz="584200">
              <a:tabLst>
                <a:tab pos="901700" algn="l"/>
              </a:tabLst>
              <a:defRPr sz="3400">
                <a:solidFill>
                  <a:srgbClr val="000000"/>
                </a:solidFill>
                <a:latin typeface="Gill Sans" charset="0"/>
                <a:ea typeface="Gill Sans" charset="0"/>
                <a:cs typeface="Gill Sans" charset="0"/>
                <a:sym typeface="Gill Sans" charset="0"/>
              </a:defRPr>
            </a:lvl3pPr>
            <a:lvl4pPr marL="1600200" indent="-228600" algn="ctr" defTabSz="584200">
              <a:tabLst>
                <a:tab pos="901700" algn="l"/>
              </a:tabLst>
              <a:defRPr sz="3400">
                <a:solidFill>
                  <a:srgbClr val="000000"/>
                </a:solidFill>
                <a:latin typeface="Gill Sans" charset="0"/>
                <a:ea typeface="Gill Sans" charset="0"/>
                <a:cs typeface="Gill Sans" charset="0"/>
                <a:sym typeface="Gill Sans" charset="0"/>
              </a:defRPr>
            </a:lvl4pPr>
            <a:lvl5pPr marL="2057400" indent="-228600" algn="ctr" defTabSz="584200">
              <a:tabLst>
                <a:tab pos="901700" algn="l"/>
              </a:tabLst>
              <a:defRPr sz="3400">
                <a:solidFill>
                  <a:srgbClr val="000000"/>
                </a:solidFill>
                <a:latin typeface="Gill Sans" charset="0"/>
                <a:ea typeface="Gill Sans" charset="0"/>
                <a:cs typeface="Gill Sans" charset="0"/>
                <a:sym typeface="Gill Sans" charset="0"/>
              </a:defRPr>
            </a:lvl5pPr>
            <a:lvl6pPr marL="2514600" indent="-228600" algn="ctr" defTabSz="584200" eaLnBrk="0" fontAlgn="base" hangingPunct="0">
              <a:spcBef>
                <a:spcPct val="0"/>
              </a:spcBef>
              <a:spcAft>
                <a:spcPct val="0"/>
              </a:spcAft>
              <a:tabLst>
                <a:tab pos="901700" algn="l"/>
              </a:tabLst>
              <a:defRPr sz="3400">
                <a:solidFill>
                  <a:srgbClr val="000000"/>
                </a:solidFill>
                <a:latin typeface="Gill Sans" charset="0"/>
                <a:ea typeface="Gill Sans" charset="0"/>
                <a:cs typeface="Gill Sans" charset="0"/>
                <a:sym typeface="Gill Sans" charset="0"/>
              </a:defRPr>
            </a:lvl6pPr>
            <a:lvl7pPr marL="2971800" indent="-228600" algn="ctr" defTabSz="584200" eaLnBrk="0" fontAlgn="base" hangingPunct="0">
              <a:spcBef>
                <a:spcPct val="0"/>
              </a:spcBef>
              <a:spcAft>
                <a:spcPct val="0"/>
              </a:spcAft>
              <a:tabLst>
                <a:tab pos="901700" algn="l"/>
              </a:tabLst>
              <a:defRPr sz="3400">
                <a:solidFill>
                  <a:srgbClr val="000000"/>
                </a:solidFill>
                <a:latin typeface="Gill Sans" charset="0"/>
                <a:ea typeface="Gill Sans" charset="0"/>
                <a:cs typeface="Gill Sans" charset="0"/>
                <a:sym typeface="Gill Sans" charset="0"/>
              </a:defRPr>
            </a:lvl7pPr>
            <a:lvl8pPr marL="3429000" indent="-228600" algn="ctr" defTabSz="584200" eaLnBrk="0" fontAlgn="base" hangingPunct="0">
              <a:spcBef>
                <a:spcPct val="0"/>
              </a:spcBef>
              <a:spcAft>
                <a:spcPct val="0"/>
              </a:spcAft>
              <a:tabLst>
                <a:tab pos="901700" algn="l"/>
              </a:tabLst>
              <a:defRPr sz="3400">
                <a:solidFill>
                  <a:srgbClr val="000000"/>
                </a:solidFill>
                <a:latin typeface="Gill Sans" charset="0"/>
                <a:ea typeface="Gill Sans" charset="0"/>
                <a:cs typeface="Gill Sans" charset="0"/>
                <a:sym typeface="Gill Sans" charset="0"/>
              </a:defRPr>
            </a:lvl8pPr>
            <a:lvl9pPr marL="3886200" indent="-228600" algn="ctr" defTabSz="584200" eaLnBrk="0" fontAlgn="base" hangingPunct="0">
              <a:spcBef>
                <a:spcPct val="0"/>
              </a:spcBef>
              <a:spcAft>
                <a:spcPct val="0"/>
              </a:spcAft>
              <a:tabLst>
                <a:tab pos="901700" algn="l"/>
              </a:tabLst>
              <a:defRPr sz="3400">
                <a:solidFill>
                  <a:srgbClr val="000000"/>
                </a:solidFill>
                <a:latin typeface="Gill Sans" charset="0"/>
                <a:ea typeface="Gill Sans" charset="0"/>
                <a:cs typeface="Gill Sans" charset="0"/>
                <a:sym typeface="Gill Sans" charset="0"/>
              </a:defRPr>
            </a:lvl9pPr>
          </a:lstStyle>
          <a:p>
            <a:pPr marL="0" lvl="1" indent="0" algn="l" eaLnBrk="1">
              <a:buFontTx/>
              <a:buChar char="•"/>
            </a:pPr>
            <a:r>
              <a:rPr lang="en-US" altLang="en-US" sz="3600">
                <a:latin typeface="Calibri" charset="0"/>
                <a:ea typeface="Calibri" charset="0"/>
                <a:cs typeface="Calibri" charset="0"/>
                <a:sym typeface="Calibri" charset="0"/>
              </a:rPr>
              <a:t>Shared belief in taking responsibility for one’s own learning.</a:t>
            </a:r>
          </a:p>
          <a:p>
            <a:pPr marL="0" lvl="1" indent="0" algn="l" eaLnBrk="1">
              <a:buFontTx/>
              <a:buChar char="•"/>
            </a:pPr>
            <a:r>
              <a:rPr lang="en-US" altLang="en-US" sz="3600">
                <a:latin typeface="Calibri" charset="0"/>
                <a:ea typeface="Calibri" charset="0"/>
                <a:cs typeface="Calibri" charset="0"/>
                <a:sym typeface="Calibri" charset="0"/>
              </a:rPr>
              <a:t> Personal growth rather than competitive performance. (Mindset)</a:t>
            </a:r>
            <a:endParaRPr lang="en-US" altLang="en-US" sz="1200">
              <a:latin typeface="Helvetica" charset="0"/>
              <a:ea typeface="Helvetica" charset="0"/>
              <a:cs typeface="Helvetica" charset="0"/>
              <a:sym typeface="Helvetica" charset="0"/>
            </a:endParaRPr>
          </a:p>
        </p:txBody>
      </p:sp>
      <p:pic>
        <p:nvPicPr>
          <p:cNvPr id="4198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9900" y="296863"/>
            <a:ext cx="6078538" cy="405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xfrm>
            <a:off x="649288" y="5638800"/>
            <a:ext cx="12319000" cy="2565400"/>
          </a:xfrm>
          <a:solidFill>
            <a:srgbClr val="FFFFFF"/>
          </a:solidFill>
        </p:spPr>
        <p:txBody>
          <a:bodyPr/>
          <a:lstStyle/>
          <a:p>
            <a:pPr marL="342900" indent="-342900" algn="l" defTabSz="914400" eaLnBrk="1">
              <a:spcBef>
                <a:spcPts val="1100"/>
              </a:spcBef>
              <a:buClr>
                <a:srgbClr val="000000"/>
              </a:buClr>
              <a:buFont typeface="Calibri" charset="0"/>
              <a:buChar char="•"/>
            </a:pPr>
            <a:r>
              <a:rPr lang="en-US" altLang="en-US" sz="4000">
                <a:latin typeface="Calibri" charset="0"/>
                <a:ea typeface="Calibri" charset="0"/>
                <a:cs typeface="Calibri" charset="0"/>
                <a:sym typeface="Calibri" charset="0"/>
              </a:rPr>
              <a:t>Break goal down into year long, mid year, and short term goals.</a:t>
            </a:r>
          </a:p>
          <a:p>
            <a:pPr marL="342900" indent="-342900" algn="l" defTabSz="914400" eaLnBrk="1">
              <a:spcBef>
                <a:spcPts val="1100"/>
              </a:spcBef>
              <a:buClr>
                <a:srgbClr val="000000"/>
              </a:buClr>
              <a:buFont typeface="Calibri" charset="0"/>
              <a:buChar char="•"/>
            </a:pPr>
            <a:r>
              <a:rPr lang="en-US" altLang="en-US" sz="4000">
                <a:latin typeface="Calibri" charset="0"/>
                <a:ea typeface="Calibri" charset="0"/>
                <a:cs typeface="Calibri" charset="0"/>
                <a:sym typeface="Calibri" charset="0"/>
              </a:rPr>
              <a:t>Identify action steps and ways to collect evidence of impact.</a:t>
            </a:r>
            <a:endParaRPr lang="en-US" altLang="en-US" sz="4000"/>
          </a:p>
        </p:txBody>
      </p:sp>
      <p:pic>
        <p:nvPicPr>
          <p:cNvPr id="4403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7400" y="381000"/>
            <a:ext cx="6781800" cy="479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extBox 8"/>
          <p:cNvSpPr txBox="1">
            <a:spLocks noChangeArrowheads="1"/>
          </p:cNvSpPr>
          <p:nvPr/>
        </p:nvSpPr>
        <p:spPr bwMode="auto">
          <a:xfrm>
            <a:off x="8085138" y="854075"/>
            <a:ext cx="455295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r>
              <a:rPr lang="en-US" altLang="en-US" sz="4000">
                <a:latin typeface="Calibri" charset="0"/>
                <a:ea typeface="Calibri" charset="0"/>
                <a:cs typeface="Calibri" charset="0"/>
                <a:sym typeface="Calibri" charset="0"/>
              </a:rPr>
              <a:t>Individually create a SMART goal re: your instruction for the 2015-16 school year.</a:t>
            </a:r>
          </a:p>
          <a:p>
            <a:pPr algn="ctr" eaLnBrk="1"/>
            <a:endParaRPr lang="en-US" altLang="en-US" sz="4000"/>
          </a:p>
        </p:txBody>
      </p:sp>
      <p:sp>
        <p:nvSpPr>
          <p:cNvPr id="44036" name="TextBox 4"/>
          <p:cNvSpPr txBox="1">
            <a:spLocks noChangeArrowheads="1"/>
          </p:cNvSpPr>
          <p:nvPr/>
        </p:nvSpPr>
        <p:spPr bwMode="auto">
          <a:xfrm>
            <a:off x="1511300" y="8991600"/>
            <a:ext cx="8850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sz="1200">
                <a:solidFill>
                  <a:srgbClr val="000000"/>
                </a:solidFill>
                <a:latin typeface="Helvetica" charset="0"/>
                <a:ea typeface="Helvetica" charset="0"/>
                <a:cs typeface="Helvetica" charset="0"/>
                <a:sym typeface="Helvetica" charset="0"/>
              </a:defRPr>
            </a:lvl1pPr>
            <a:lvl2pPr>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marL="0" lvl="1" indent="0" algn="ctr" defTabSz="914400" eaLnBrk="1">
              <a:buClr>
                <a:srgbClr val="000000"/>
              </a:buClr>
              <a:buFont typeface="Calibri" charset="0"/>
              <a:buNone/>
            </a:pPr>
            <a:r>
              <a:rPr lang="en-US" altLang="en-US">
                <a:latin typeface="Calibri" charset="0"/>
                <a:ea typeface="Calibri" charset="0"/>
                <a:cs typeface="Calibri" charset="0"/>
                <a:sym typeface="Calibri" charset="0"/>
              </a:rPr>
              <a:t>Keys to smart goal setting mind map/ jean-louis zimmermann https://www.flickr.com/photos/jeanlouis_zimmermann/ November 19, 2008</a:t>
            </a:r>
          </a:p>
          <a:p>
            <a:pPr marL="0" lvl="1" indent="0" algn="ctr" defTabSz="914400" eaLnBrk="1">
              <a:buClr>
                <a:srgbClr val="000000"/>
              </a:buClr>
              <a:buFont typeface="Calibri" charset="0"/>
              <a:buNone/>
            </a:pPr>
            <a:r>
              <a:rPr lang="en-US" altLang="en-US">
                <a:latin typeface="Calibri" charset="0"/>
                <a:ea typeface="Calibri" charset="0"/>
                <a:cs typeface="Calibri" charset="0"/>
                <a:sym typeface="Calibri" charset="0"/>
              </a:rPr>
              <a:t>Photo URL https://www.flickr.com/photos/jeanlouis_zimmermann/3042632511</a:t>
            </a:r>
            <a:endParaRPr lang="en-US" altLang="en-US"/>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3213" y="-57150"/>
            <a:ext cx="13308013" cy="983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Rectangle 3"/>
          <p:cNvSpPr>
            <a:spLocks/>
          </p:cNvSpPr>
          <p:nvPr/>
        </p:nvSpPr>
        <p:spPr bwMode="auto">
          <a:xfrm>
            <a:off x="2422525" y="4608513"/>
            <a:ext cx="2897188" cy="3316287"/>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3600">
                <a:solidFill>
                  <a:schemeClr val="tx1"/>
                </a:solidFill>
                <a:latin typeface="Calibri" charset="0"/>
                <a:ea typeface="ＭＳ Ｐゴシック" charset="-128"/>
                <a:cs typeface="ＭＳ Ｐゴシック" charset="-128"/>
                <a:sym typeface="Calibri" charset="0"/>
              </a:rPr>
              <a:t>Effective Instruction and Improved Student Learning</a:t>
            </a:r>
          </a:p>
        </p:txBody>
      </p:sp>
      <p:sp>
        <p:nvSpPr>
          <p:cNvPr id="65540" name="Rectangle 4"/>
          <p:cNvSpPr>
            <a:spLocks/>
          </p:cNvSpPr>
          <p:nvPr/>
        </p:nvSpPr>
        <p:spPr bwMode="auto">
          <a:xfrm>
            <a:off x="1539875" y="2514600"/>
            <a:ext cx="1765300" cy="1668463"/>
          </a:xfrm>
          <a:prstGeom prst="rect">
            <a:avLst/>
          </a:prstGeom>
          <a:solidFill>
            <a:schemeClr val="bg1"/>
          </a:solidFill>
          <a:ln w="12700">
            <a:solidFill>
              <a:schemeClr val="tx1"/>
            </a:solidFill>
            <a:miter lim="800000"/>
            <a:headEnd/>
            <a:tailEnd/>
          </a:ln>
        </p:spPr>
        <p:txBody>
          <a:bodyPr lIns="0" tIns="0" rIns="0" bIns="0"/>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defRPr/>
            </a:pPr>
            <a:r>
              <a:rPr lang="en-US" altLang="en-US" sz="2399" dirty="0">
                <a:solidFill>
                  <a:schemeClr val="tx1"/>
                </a:solidFill>
                <a:latin typeface="Calibri" charset="0"/>
                <a:ea typeface="ＭＳ Ｐゴシック" charset="-128"/>
                <a:sym typeface="Calibri" charset="0"/>
              </a:rPr>
              <a:t>Content and pedagogical content knowledge</a:t>
            </a:r>
          </a:p>
        </p:txBody>
      </p:sp>
      <p:sp>
        <p:nvSpPr>
          <p:cNvPr id="21508" name="Rectangle 5"/>
          <p:cNvSpPr>
            <a:spLocks/>
          </p:cNvSpPr>
          <p:nvPr/>
        </p:nvSpPr>
        <p:spPr bwMode="auto">
          <a:xfrm>
            <a:off x="5984875" y="5156200"/>
            <a:ext cx="2058988" cy="1341438"/>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Professional Learning Communities</a:t>
            </a:r>
          </a:p>
        </p:txBody>
      </p:sp>
      <p:sp>
        <p:nvSpPr>
          <p:cNvPr id="21509" name="Rectangle 6"/>
          <p:cNvSpPr>
            <a:spLocks/>
          </p:cNvSpPr>
          <p:nvPr/>
        </p:nvSpPr>
        <p:spPr bwMode="auto">
          <a:xfrm>
            <a:off x="5224463" y="3052763"/>
            <a:ext cx="1587500" cy="430212"/>
          </a:xfrm>
          <a:prstGeom prst="rect">
            <a:avLst/>
          </a:prstGeom>
          <a:solidFill>
            <a:schemeClr val="bg1"/>
          </a:solidFill>
          <a:ln w="12700">
            <a:solidFill>
              <a:schemeClr val="tx1"/>
            </a:solidFill>
            <a:miter lim="800000"/>
            <a:headEnd/>
            <a:tailEnd/>
          </a:ln>
        </p:spPr>
        <p:txBody>
          <a:bodyPr wrap="none" lIns="0" tIns="0" rIns="0" bIns="0">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Leadership</a:t>
            </a:r>
          </a:p>
        </p:txBody>
      </p:sp>
      <p:sp>
        <p:nvSpPr>
          <p:cNvPr id="21510" name="Rectangle 7"/>
          <p:cNvSpPr>
            <a:spLocks/>
          </p:cNvSpPr>
          <p:nvPr/>
        </p:nvSpPr>
        <p:spPr bwMode="auto">
          <a:xfrm>
            <a:off x="8818563" y="5567363"/>
            <a:ext cx="1892300" cy="930275"/>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Educational Research</a:t>
            </a:r>
          </a:p>
        </p:txBody>
      </p:sp>
      <p:sp>
        <p:nvSpPr>
          <p:cNvPr id="21511" name="Rectangle 8"/>
          <p:cNvSpPr>
            <a:spLocks/>
          </p:cNvSpPr>
          <p:nvPr/>
        </p:nvSpPr>
        <p:spPr bwMode="auto">
          <a:xfrm>
            <a:off x="8043863" y="2873375"/>
            <a:ext cx="1938337" cy="1079500"/>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Formative Assessment</a:t>
            </a:r>
          </a:p>
        </p:txBody>
      </p:sp>
      <p:sp>
        <p:nvSpPr>
          <p:cNvPr id="21512" name="Rectangle 9"/>
          <p:cNvSpPr>
            <a:spLocks/>
          </p:cNvSpPr>
          <p:nvPr/>
        </p:nvSpPr>
        <p:spPr bwMode="auto">
          <a:xfrm>
            <a:off x="438150" y="4862513"/>
            <a:ext cx="1611313" cy="1436687"/>
          </a:xfrm>
          <a:prstGeom prst="rect">
            <a:avLst/>
          </a:prstGeom>
          <a:solidFill>
            <a:schemeClr val="bg1"/>
          </a:solidFill>
          <a:ln w="12700">
            <a:solidFill>
              <a:schemeClr val="tx1"/>
            </a:solidFill>
            <a:miter lim="800000"/>
            <a:headEnd/>
            <a:tailEnd/>
          </a:ln>
        </p:spPr>
        <p:txBody>
          <a:bodyPr lIns="0" tIns="0" rIns="0" bIns="0"/>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hangingPunct="1"/>
            <a:r>
              <a:rPr lang="en-US" altLang="en-US" sz="2800">
                <a:solidFill>
                  <a:schemeClr val="tx1"/>
                </a:solidFill>
                <a:latin typeface="Calibri" charset="0"/>
                <a:ea typeface="ＭＳ Ｐゴシック" charset="-128"/>
                <a:cs typeface="ＭＳ Ｐゴシック" charset="-128"/>
                <a:sym typeface="Calibri" charset="0"/>
              </a:rPr>
              <a:t>Fixed vs Growth Mindset</a:t>
            </a:r>
          </a:p>
        </p:txBody>
      </p:sp>
      <p:sp>
        <p:nvSpPr>
          <p:cNvPr id="12" name="Rectangle 2"/>
          <p:cNvSpPr>
            <a:spLocks/>
          </p:cNvSpPr>
          <p:nvPr/>
        </p:nvSpPr>
        <p:spPr bwMode="auto">
          <a:xfrm>
            <a:off x="860425" y="8110538"/>
            <a:ext cx="8305800" cy="992187"/>
          </a:xfrm>
          <a:prstGeom prst="rect">
            <a:avLst/>
          </a:prstGeom>
          <a:solidFill>
            <a:schemeClr val="bg1"/>
          </a:solidFill>
          <a:ln w="12700" cap="rnd">
            <a:solidFill>
              <a:schemeClr val="tx1"/>
            </a:solidFill>
            <a:prstDash val="solid"/>
            <a:round/>
            <a:headEnd type="none" w="med" len="med"/>
            <a:tailEnd type="none" w="med" len="med"/>
          </a:ln>
          <a:effectLst>
            <a:outerShdw blurRad="38100" dist="23000" dir="5400000" algn="ctr" rotWithShape="0">
              <a:schemeClr val="bg2">
                <a:alpha val="34999"/>
              </a:schemeClr>
            </a:outerShdw>
          </a:effectLst>
        </p:spPr>
        <p:txBody>
          <a:bodyPr lIns="0" tIns="0" rIns="0" bIns="0"/>
          <a:lstStyle/>
          <a:p>
            <a:pPr algn="ctr" eaLnBrk="1" hangingPunct="1">
              <a:defRPr/>
            </a:pPr>
            <a:r>
              <a:rPr lang="en-US" sz="7199" dirty="0">
                <a:solidFill>
                  <a:schemeClr val="tx1"/>
                </a:solidFill>
                <a:latin typeface="Calibri" charset="0"/>
                <a:ea typeface="ＭＳ Ｐゴシック" charset="0"/>
                <a:cs typeface="Calibri" charset="0"/>
                <a:sym typeface="Calibri" charset="0"/>
              </a:rPr>
              <a:t>Common Beliefs</a:t>
            </a:r>
          </a:p>
        </p:txBody>
      </p:sp>
      <p:sp>
        <p:nvSpPr>
          <p:cNvPr id="21514" name="TextBox 3"/>
          <p:cNvSpPr txBox="1">
            <a:spLocks noChangeArrowheads="1"/>
          </p:cNvSpPr>
          <p:nvPr/>
        </p:nvSpPr>
        <p:spPr bwMode="auto">
          <a:xfrm>
            <a:off x="739775" y="9267825"/>
            <a:ext cx="91551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hangingPunct="1"/>
            <a:r>
              <a:rPr lang="en-US" altLang="en-US">
                <a:solidFill>
                  <a:schemeClr val="bg1"/>
                </a:solidFill>
                <a:latin typeface="Calibri" charset="0"/>
                <a:ea typeface="ＭＳ Ｐゴシック" charset="-128"/>
                <a:cs typeface="ＭＳ Ｐゴシック" charset="-128"/>
                <a:sym typeface="Calibri" charset="0"/>
              </a:rPr>
              <a:t>Indian Rock Schoolhouse/ Daniel Case https://commons.wikimedia.org/wiki/User:Daniel_Case</a:t>
            </a:r>
          </a:p>
          <a:p>
            <a:pPr eaLnBrk="1" hangingPunct="1"/>
            <a:r>
              <a:rPr lang="en-US" altLang="en-US">
                <a:solidFill>
                  <a:schemeClr val="bg1"/>
                </a:solidFill>
                <a:latin typeface="Calibri" charset="0"/>
                <a:ea typeface="ＭＳ Ｐゴシック" charset="-128"/>
                <a:cs typeface="ＭＳ Ｐゴシック" charset="-128"/>
                <a:sym typeface="Calibri" charset="0"/>
              </a:rPr>
              <a:t>October 18, 2008/ Photo URL https://en.wikipedia.org/wiki/Indian_Rock_Schoolhouse#/media/File:Indian_Rock_Schoolhouse,_Amenia,_NY.jpg</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a:xfrm>
            <a:off x="1270000" y="0"/>
            <a:ext cx="10464800" cy="2438400"/>
          </a:xfrm>
        </p:spPr>
        <p:txBody>
          <a:bodyPr/>
          <a:lstStyle/>
          <a:p>
            <a:pPr eaLnBrk="1"/>
            <a:r>
              <a:rPr lang="en-US" altLang="en-US" sz="4800"/>
              <a:t>A Generation of Learners?</a:t>
            </a:r>
            <a:endParaRPr lang="en-US" altLang="en-US"/>
          </a:p>
        </p:txBody>
      </p:sp>
      <p:sp>
        <p:nvSpPr>
          <p:cNvPr id="20482" name="Rectangle 2"/>
          <p:cNvSpPr>
            <a:spLocks noGrp="1" noChangeArrowheads="1"/>
          </p:cNvSpPr>
          <p:nvPr>
            <p:ph type="body" idx="1"/>
          </p:nvPr>
        </p:nvSpPr>
        <p:spPr>
          <a:xfrm>
            <a:off x="1270000" y="1943100"/>
            <a:ext cx="10464800" cy="7581900"/>
          </a:xfrm>
        </p:spPr>
        <p:txBody>
          <a:bodyPr lIns="0" tIns="0" rIns="0" bIns="0" anchor="t"/>
          <a:lstStyle/>
          <a:p>
            <a:pPr marL="266700" algn="l" defTabSz="914400" eaLnBrk="1">
              <a:spcBef>
                <a:spcPts val="2400"/>
              </a:spcBef>
              <a:buClr>
                <a:srgbClr val="000000"/>
              </a:buClr>
              <a:buFont typeface="Gill Sans" charset="0"/>
              <a:buNone/>
            </a:pPr>
            <a:r>
              <a:rPr lang="en-US" altLang="en-US" sz="4200">
                <a:latin typeface="Calibri" charset="0"/>
                <a:ea typeface="Calibri" charset="0"/>
                <a:cs typeface="Calibri" charset="0"/>
                <a:sym typeface="Calibri" charset="0"/>
              </a:rPr>
              <a:t>The one really competitive skill is the skill of being able to learn.  It is the skill of being able not to give the right answer to questions about what you were taught in school, but to make the right response to situations that are outside the scope of what you were taught in school.  </a:t>
            </a:r>
            <a:r>
              <a:rPr lang="en-US" altLang="en-US" sz="4200" b="1">
                <a:latin typeface="Calibri" charset="0"/>
                <a:ea typeface="Calibri" charset="0"/>
                <a:cs typeface="Calibri" charset="0"/>
                <a:sym typeface="Calibri" charset="0"/>
              </a:rPr>
              <a:t>We need to produce people who know how to act when they’re faced with situations for which they were not specifically prepared.</a:t>
            </a:r>
          </a:p>
          <a:p>
            <a:pPr marL="266700" algn="r" defTabSz="914400" eaLnBrk="1">
              <a:spcBef>
                <a:spcPts val="2400"/>
              </a:spcBef>
              <a:buClr>
                <a:srgbClr val="000000"/>
              </a:buClr>
              <a:buFont typeface="Gill Sans" charset="0"/>
              <a:buNone/>
            </a:pPr>
            <a:r>
              <a:rPr lang="en-US" altLang="en-US" sz="2400" b="1">
                <a:latin typeface="Calibri" charset="0"/>
                <a:ea typeface="Calibri" charset="0"/>
                <a:cs typeface="Calibri" charset="0"/>
                <a:sym typeface="Calibri" charset="0"/>
              </a:rPr>
              <a:t>Seymour Papert</a:t>
            </a:r>
            <a:endParaRPr lang="en-US" altLang="en-US"/>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a:xfrm>
            <a:off x="773113" y="4913313"/>
            <a:ext cx="11455400" cy="3925887"/>
          </a:xfrm>
        </p:spPr>
        <p:txBody>
          <a:bodyPr/>
          <a:lstStyle/>
          <a:p>
            <a:pPr marL="228600" indent="-203200" algn="l" defTabSz="914400" eaLnBrk="1">
              <a:spcBef>
                <a:spcPts val="5000"/>
              </a:spcBef>
              <a:buFontTx/>
              <a:buChar char="•"/>
              <a:tabLst>
                <a:tab pos="114300" algn="l"/>
                <a:tab pos="177800" algn="l"/>
                <a:tab pos="647700" algn="l"/>
                <a:tab pos="914400" algn="l"/>
              </a:tabLst>
            </a:pPr>
            <a:r>
              <a:rPr lang="en-US" altLang="en-US" sz="4200">
                <a:latin typeface="Calibri" charset="0"/>
                <a:ea typeface="Calibri" charset="0"/>
                <a:cs typeface="Calibri" charset="0"/>
                <a:sym typeface="Calibri" charset="0"/>
              </a:rPr>
              <a:t>Increase student achievement in mathematics and science</a:t>
            </a:r>
          </a:p>
          <a:p>
            <a:pPr marL="228600" indent="-203200" algn="l" defTabSz="914400" eaLnBrk="1">
              <a:spcBef>
                <a:spcPts val="2400"/>
              </a:spcBef>
              <a:buFontTx/>
              <a:buChar char="•"/>
              <a:tabLst>
                <a:tab pos="114300" algn="l"/>
                <a:tab pos="177800" algn="l"/>
                <a:tab pos="647700" algn="l"/>
                <a:tab pos="914400" algn="l"/>
              </a:tabLst>
            </a:pPr>
            <a:r>
              <a:rPr lang="en-US" altLang="en-US" sz="4200">
                <a:latin typeface="Calibri" charset="0"/>
                <a:ea typeface="Calibri" charset="0"/>
                <a:cs typeface="Calibri" charset="0"/>
                <a:sym typeface="Calibri" charset="0"/>
              </a:rPr>
              <a:t>Ensure that all schools have an articulated and shared vision that reflects a belief in students’ capacity to learn  </a:t>
            </a:r>
            <a:endParaRPr lang="en-US" altLang="en-US"/>
          </a:p>
        </p:txBody>
      </p:sp>
      <p:sp>
        <p:nvSpPr>
          <p:cNvPr id="22531" name="AutoShape 3"/>
          <p:cNvSpPr>
            <a:spLocks/>
          </p:cNvSpPr>
          <p:nvPr/>
        </p:nvSpPr>
        <p:spPr bwMode="auto">
          <a:xfrm>
            <a:off x="6132513" y="854075"/>
            <a:ext cx="6096000" cy="2654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1pPr>
            <a:lvl2pPr indent="-203200">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2pPr>
            <a:lvl3pPr>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3pPr>
            <a:lvl4pPr>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4pPr>
            <a:lvl5pPr>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5pPr>
            <a:lvl6pPr marL="1371600" fontAlgn="base" hangingPunct="0">
              <a:spcBef>
                <a:spcPct val="0"/>
              </a:spcBef>
              <a:spcAft>
                <a:spcPct val="0"/>
              </a:spcAft>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6pPr>
            <a:lvl7pPr marL="1828800" fontAlgn="base" hangingPunct="0">
              <a:spcBef>
                <a:spcPct val="0"/>
              </a:spcBef>
              <a:spcAft>
                <a:spcPct val="0"/>
              </a:spcAft>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7pPr>
            <a:lvl8pPr marL="2286000" fontAlgn="base" hangingPunct="0">
              <a:spcBef>
                <a:spcPct val="0"/>
              </a:spcBef>
              <a:spcAft>
                <a:spcPct val="0"/>
              </a:spcAft>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8pPr>
            <a:lvl9pPr marL="2743200" fontAlgn="base" hangingPunct="0">
              <a:spcBef>
                <a:spcPct val="0"/>
              </a:spcBef>
              <a:spcAft>
                <a:spcPct val="0"/>
              </a:spcAft>
              <a:tabLst>
                <a:tab pos="114300" algn="l"/>
                <a:tab pos="177800" algn="l"/>
                <a:tab pos="647700" algn="l"/>
                <a:tab pos="914400" algn="l"/>
              </a:tabLst>
              <a:defRPr sz="1200">
                <a:solidFill>
                  <a:srgbClr val="000000"/>
                </a:solidFill>
                <a:latin typeface="Helvetica" charset="0"/>
                <a:ea typeface="Helvetica" charset="0"/>
                <a:cs typeface="Helvetica" charset="0"/>
                <a:sym typeface="Helvetica" charset="0"/>
              </a:defRPr>
            </a:lvl9pPr>
          </a:lstStyle>
          <a:p>
            <a:pPr lvl="1" defTabSz="914400" eaLnBrk="1">
              <a:spcBef>
                <a:spcPts val="5000"/>
              </a:spcBef>
              <a:buSzPct val="100000"/>
              <a:buFontTx/>
              <a:buChar char="•"/>
              <a:defRPr/>
            </a:pPr>
            <a:r>
              <a:rPr lang="en-US" altLang="en-US" sz="4200" smtClean="0">
                <a:latin typeface="Calibri" charset="0"/>
                <a:ea typeface="Calibri" charset="0"/>
                <a:cs typeface="Calibri" charset="0"/>
                <a:sym typeface="Calibri" charset="0"/>
              </a:rPr>
              <a:t>Improve teachers’ content area knowledge in mathematics and science</a:t>
            </a:r>
          </a:p>
        </p:txBody>
      </p:sp>
      <p:pic>
        <p:nvPicPr>
          <p:cNvPr id="2560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7363" y="395288"/>
            <a:ext cx="4978400" cy="357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2"/>
          <p:cNvSpPr txBox="1">
            <a:spLocks noChangeArrowheads="1"/>
          </p:cNvSpPr>
          <p:nvPr/>
        </p:nvSpPr>
        <p:spPr bwMode="auto">
          <a:xfrm>
            <a:off x="3714750" y="8972550"/>
            <a:ext cx="48355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200">
                <a:solidFill>
                  <a:srgbClr val="000000"/>
                </a:solidFill>
                <a:latin typeface="Helvetica" charset="0"/>
                <a:ea typeface="Helvetica" charset="0"/>
                <a:cs typeface="Helvetica" charset="0"/>
                <a:sym typeface="Helvetica" charset="0"/>
              </a:defRPr>
            </a:lvl1pPr>
            <a:lvl2pPr marL="742950" indent="-285750">
              <a:defRPr sz="1200">
                <a:solidFill>
                  <a:srgbClr val="000000"/>
                </a:solidFill>
                <a:latin typeface="Helvetica" charset="0"/>
                <a:ea typeface="Helvetica" charset="0"/>
                <a:cs typeface="Helvetica" charset="0"/>
                <a:sym typeface="Helvetica" charset="0"/>
              </a:defRPr>
            </a:lvl2pPr>
            <a:lvl3pPr marL="1143000" indent="-228600">
              <a:defRPr sz="1200">
                <a:solidFill>
                  <a:srgbClr val="000000"/>
                </a:solidFill>
                <a:latin typeface="Helvetica" charset="0"/>
                <a:ea typeface="Helvetica" charset="0"/>
                <a:cs typeface="Helvetica" charset="0"/>
                <a:sym typeface="Helvetica" charset="0"/>
              </a:defRPr>
            </a:lvl3pPr>
            <a:lvl4pPr marL="1600200" indent="-228600">
              <a:defRPr sz="1200">
                <a:solidFill>
                  <a:srgbClr val="000000"/>
                </a:solidFill>
                <a:latin typeface="Helvetica" charset="0"/>
                <a:ea typeface="Helvetica" charset="0"/>
                <a:cs typeface="Helvetica" charset="0"/>
                <a:sym typeface="Helvetica" charset="0"/>
              </a:defRPr>
            </a:lvl4pPr>
            <a:lvl5pPr marL="2057400" indent="-228600">
              <a:defRPr sz="1200">
                <a:solidFill>
                  <a:srgbClr val="000000"/>
                </a:solidFill>
                <a:latin typeface="Helvetica" charset="0"/>
                <a:ea typeface="Helvetica" charset="0"/>
                <a:cs typeface="Helvetica" charset="0"/>
                <a:sym typeface="Helvetica" charset="0"/>
              </a:defRPr>
            </a:lvl5pPr>
            <a:lvl6pPr marL="25146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457200"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r>
              <a:rPr lang="en-US" altLang="en-US"/>
              <a:t>Goals Definition/ Blue Diamond Gallery thebluediamondgallery.com/ </a:t>
            </a:r>
          </a:p>
          <a:p>
            <a:pPr eaLnBrk="1"/>
            <a:r>
              <a:rPr lang="en-US" altLang="en-US"/>
              <a:t>Photo URL http://www.thebluediamondgallery.com/pictures/goals.jpg</a:t>
            </a:r>
          </a:p>
          <a:p>
            <a:pPr eaLnBrk="1"/>
            <a:endParaRPr lang="en-US" altLang="en-US"/>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3320713" cy="999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AutoShape 2"/>
          <p:cNvSpPr>
            <a:spLocks/>
          </p:cNvSpPr>
          <p:nvPr/>
        </p:nvSpPr>
        <p:spPr bwMode="auto">
          <a:xfrm>
            <a:off x="635000" y="5943600"/>
            <a:ext cx="11722100" cy="3581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lgn="ctr" defTabSz="584200">
              <a:defRPr sz="3400">
                <a:solidFill>
                  <a:srgbClr val="000000"/>
                </a:solidFill>
                <a:latin typeface="Gill Sans" charset="0"/>
                <a:ea typeface="Gill Sans" charset="0"/>
                <a:cs typeface="Gill Sans" charset="0"/>
                <a:sym typeface="Gill Sans" charset="0"/>
              </a:defRPr>
            </a:lvl1pPr>
            <a:lvl2pPr marL="742950" indent="-285750" algn="ctr" defTabSz="584200">
              <a:defRPr sz="3400">
                <a:solidFill>
                  <a:srgbClr val="000000"/>
                </a:solidFill>
                <a:latin typeface="Gill Sans" charset="0"/>
                <a:ea typeface="Gill Sans" charset="0"/>
                <a:cs typeface="Gill Sans" charset="0"/>
                <a:sym typeface="Gill Sans" charset="0"/>
              </a:defRPr>
            </a:lvl2pPr>
            <a:lvl3pPr marL="1143000" indent="-228600" algn="ctr" defTabSz="584200">
              <a:defRPr sz="3400">
                <a:solidFill>
                  <a:srgbClr val="000000"/>
                </a:solidFill>
                <a:latin typeface="Gill Sans" charset="0"/>
                <a:ea typeface="Gill Sans" charset="0"/>
                <a:cs typeface="Gill Sans" charset="0"/>
                <a:sym typeface="Gill Sans" charset="0"/>
              </a:defRPr>
            </a:lvl3pPr>
            <a:lvl4pPr marL="1600200" indent="-228600" algn="ctr" defTabSz="584200">
              <a:defRPr sz="3400">
                <a:solidFill>
                  <a:srgbClr val="000000"/>
                </a:solidFill>
                <a:latin typeface="Gill Sans" charset="0"/>
                <a:ea typeface="Gill Sans" charset="0"/>
                <a:cs typeface="Gill Sans" charset="0"/>
                <a:sym typeface="Gill Sans" charset="0"/>
              </a:defRPr>
            </a:lvl4pPr>
            <a:lvl5pPr marL="2057400" indent="-228600" algn="ctr" defTabSz="584200">
              <a:defRPr sz="3400">
                <a:solidFill>
                  <a:srgbClr val="000000"/>
                </a:solidFill>
                <a:latin typeface="Gill Sans" charset="0"/>
                <a:ea typeface="Gill Sans" charset="0"/>
                <a:cs typeface="Gill Sans" charset="0"/>
                <a:sym typeface="Gill Sans" charset="0"/>
              </a:defRPr>
            </a:lvl5pPr>
            <a:lvl6pPr marL="25146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defTabSz="584200"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algn="l" eaLnBrk="1">
              <a:buFontTx/>
              <a:buChar char="•"/>
            </a:pPr>
            <a:r>
              <a:rPr lang="en-US" altLang="en-US" sz="4200" b="1">
                <a:solidFill>
                  <a:schemeClr val="bg1"/>
                </a:solidFill>
                <a:latin typeface="Calibri" charset="0"/>
                <a:ea typeface="Calibri" charset="0"/>
                <a:cs typeface="Calibri" charset="0"/>
                <a:sym typeface="Calibri" charset="0"/>
              </a:rPr>
              <a:t>Reflect on individual use of research-based instructional strategies and set goals for continued improvement.</a:t>
            </a:r>
          </a:p>
          <a:p>
            <a:pPr algn="l" eaLnBrk="1">
              <a:buFontTx/>
              <a:buChar char="•"/>
            </a:pPr>
            <a:r>
              <a:rPr lang="en-US" altLang="en-US" sz="4200" b="1">
                <a:solidFill>
                  <a:schemeClr val="bg1"/>
                </a:solidFill>
                <a:latin typeface="Calibri" charset="0"/>
                <a:ea typeface="Calibri" charset="0"/>
                <a:cs typeface="Calibri" charset="0"/>
                <a:sym typeface="Calibri" charset="0"/>
              </a:rPr>
              <a:t>Collaborate with colleagues to plan for, and hold one another accountable for, continued instructional improvement.</a:t>
            </a:r>
            <a:endParaRPr lang="en-US" altLang="en-US" sz="1200">
              <a:solidFill>
                <a:schemeClr val="bg1"/>
              </a:solidFill>
              <a:latin typeface="Helvetica" charset="0"/>
              <a:ea typeface="Helvetica" charset="0"/>
              <a:cs typeface="Helvetica" charset="0"/>
              <a:sym typeface="Helvetica" charset="0"/>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body" idx="1"/>
          </p:nvPr>
        </p:nvSpPr>
        <p:spPr>
          <a:xfrm>
            <a:off x="736600" y="655638"/>
            <a:ext cx="4241800" cy="4868862"/>
          </a:xfrm>
        </p:spPr>
        <p:txBody>
          <a:bodyPr lIns="0" tIns="0" rIns="0" bIns="0" anchor="t"/>
          <a:lstStyle/>
          <a:p>
            <a:pPr eaLnBrk="1">
              <a:spcBef>
                <a:spcPts val="2400"/>
              </a:spcBef>
              <a:defRPr/>
            </a:pPr>
            <a:r>
              <a:rPr lang="en-US" altLang="en-US" sz="4800" dirty="0" smtClean="0">
                <a:latin typeface="Calibri" charset="0"/>
                <a:ea typeface="Calibri" charset="0"/>
                <a:cs typeface="Calibri" charset="0"/>
                <a:sym typeface="Calibri" charset="0"/>
              </a:rPr>
              <a:t>Individually reflect on SEISMIC experiences and set instructional goals.</a:t>
            </a:r>
          </a:p>
        </p:txBody>
      </p:sp>
      <p:sp>
        <p:nvSpPr>
          <p:cNvPr id="32771" name="AutoShape 3"/>
          <p:cNvSpPr>
            <a:spLocks/>
          </p:cNvSpPr>
          <p:nvPr/>
        </p:nvSpPr>
        <p:spPr bwMode="auto">
          <a:xfrm>
            <a:off x="736600" y="6400800"/>
            <a:ext cx="11404600" cy="2260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584200">
              <a:defRPr sz="1200">
                <a:solidFill>
                  <a:srgbClr val="000000"/>
                </a:solidFill>
                <a:latin typeface="Helvetica" charset="0"/>
                <a:ea typeface="Helvetica" charset="0"/>
                <a:cs typeface="Helvetica" charset="0"/>
                <a:sym typeface="Helvetica" charset="0"/>
              </a:defRPr>
            </a:lvl1pPr>
            <a:lvl2pPr defTabSz="584200">
              <a:defRPr sz="1200">
                <a:solidFill>
                  <a:srgbClr val="000000"/>
                </a:solidFill>
                <a:latin typeface="Helvetica" charset="0"/>
                <a:ea typeface="Helvetica" charset="0"/>
                <a:cs typeface="Helvetica" charset="0"/>
                <a:sym typeface="Helvetica" charset="0"/>
              </a:defRPr>
            </a:lvl2pPr>
            <a:lvl3pPr defTabSz="584200">
              <a:defRPr sz="1200">
                <a:solidFill>
                  <a:srgbClr val="000000"/>
                </a:solidFill>
                <a:latin typeface="Helvetica" charset="0"/>
                <a:ea typeface="Helvetica" charset="0"/>
                <a:cs typeface="Helvetica" charset="0"/>
                <a:sym typeface="Helvetica" charset="0"/>
              </a:defRPr>
            </a:lvl3pPr>
            <a:lvl4pPr defTabSz="584200">
              <a:defRPr sz="1200">
                <a:solidFill>
                  <a:srgbClr val="000000"/>
                </a:solidFill>
                <a:latin typeface="Helvetica" charset="0"/>
                <a:ea typeface="Helvetica" charset="0"/>
                <a:cs typeface="Helvetica" charset="0"/>
                <a:sym typeface="Helvetica" charset="0"/>
              </a:defRPr>
            </a:lvl4pPr>
            <a:lvl5pPr defTabSz="584200">
              <a:defRPr sz="1200">
                <a:solidFill>
                  <a:srgbClr val="000000"/>
                </a:solidFill>
                <a:latin typeface="Helvetica" charset="0"/>
                <a:ea typeface="Helvetica" charset="0"/>
                <a:cs typeface="Helvetica" charset="0"/>
                <a:sym typeface="Helvetica" charset="0"/>
              </a:defRPr>
            </a:lvl5pPr>
            <a:lvl6pPr marL="1371600" defTabSz="5842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1828800" defTabSz="5842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2286000" defTabSz="5842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2743200" defTabSz="58420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algn="ctr" eaLnBrk="1">
              <a:spcBef>
                <a:spcPts val="2400"/>
              </a:spcBef>
              <a:defRPr/>
            </a:pPr>
            <a:r>
              <a:rPr lang="en-US" altLang="en-US" sz="3600" dirty="0" smtClean="0">
                <a:latin typeface="Calibri" charset="0"/>
                <a:ea typeface="Calibri" charset="0"/>
                <a:cs typeface="Calibri" charset="0"/>
                <a:sym typeface="Calibri" charset="0"/>
              </a:rPr>
              <a:t>I know my overall instructional goal for next year and can describe my action steps for the fall.</a:t>
            </a:r>
          </a:p>
        </p:txBody>
      </p:sp>
      <p:pic>
        <p:nvPicPr>
          <p:cNvPr id="2969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07000" y="655638"/>
            <a:ext cx="7315200" cy="486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 descr="HSL.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9900" y="2951163"/>
            <a:ext cx="4252913" cy="6249987"/>
          </a:xfrm>
          <a:prstGeom prst="rect">
            <a:avLst/>
          </a:prstGeom>
          <a:noFill/>
          <a:ln w="12700" cap="flat" cmpd="sng">
            <a:solidFill>
              <a:srgbClr val="000000"/>
            </a:solidFill>
            <a:prstDash val="solid"/>
            <a:miter lim="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4818" name="Picture 2" descr="Embedded FA.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03625" y="2097088"/>
            <a:ext cx="4076700" cy="5837237"/>
          </a:xfrm>
          <a:prstGeom prst="rect">
            <a:avLst/>
          </a:prstGeom>
          <a:noFill/>
          <a:ln w="25400" cap="flat" cmpd="sng">
            <a:solidFill>
              <a:srgbClr val="000000"/>
            </a:solidFill>
            <a:prstDash val="solid"/>
            <a:miter lim="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4819" name="Picture 3" descr="droppedImag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56575" y="2722563"/>
            <a:ext cx="4094163" cy="6146800"/>
          </a:xfrm>
          <a:prstGeom prst="rect">
            <a:avLst/>
          </a:prstGeom>
          <a:noFill/>
          <a:ln w="25400" cap="flat" cmpd="sng">
            <a:solidFill>
              <a:srgbClr val="000000"/>
            </a:solidFill>
            <a:prstDash val="solid"/>
            <a:miter lim="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4820" name="Picture 4" descr="droppedImag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104775"/>
            <a:ext cx="3516313" cy="4691063"/>
          </a:xfrm>
          <a:prstGeom prst="rect">
            <a:avLst/>
          </a:prstGeom>
          <a:noFill/>
          <a:ln w="25400" cap="flat" cmpd="sng">
            <a:solidFill>
              <a:srgbClr val="000000"/>
            </a:solidFill>
            <a:prstDash val="solid"/>
            <a:miter lim="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4821" name="Picture 5" descr="Screen Shot 2015-06-22 at 5.57.08 AM.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048500" y="1231900"/>
            <a:ext cx="5842000" cy="3544888"/>
          </a:xfrm>
          <a:prstGeom prst="rect">
            <a:avLst/>
          </a:prstGeom>
          <a:noFill/>
          <a:ln w="9525" cap="flat" cmpd="sng">
            <a:solidFill>
              <a:srgbClr val="000000"/>
            </a:solidFill>
            <a:prstDash val="solid"/>
            <a:miter lim="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4822" name="Picture 6" descr="Screen Shot 2015-07-29 at 6.37.55 AM.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152900" y="190500"/>
            <a:ext cx="5359400" cy="3402013"/>
          </a:xfrm>
          <a:prstGeom prst="rect">
            <a:avLst/>
          </a:prstGeom>
          <a:noFill/>
          <a:ln w="12700" cap="flat" cmpd="sng">
            <a:solidFill>
              <a:srgbClr val="FFFFFF"/>
            </a:solidFill>
            <a:prstDash val="solid"/>
            <a:miter lim="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4823" name="Picture 7" descr="droppedImage.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454900" y="635000"/>
            <a:ext cx="4051300" cy="5080000"/>
          </a:xfrm>
          <a:prstGeom prst="rect">
            <a:avLst/>
          </a:prstGeom>
          <a:noFill/>
          <a:ln w="12700" cap="flat" cmpd="sng">
            <a:solidFill>
              <a:srgbClr val="000000"/>
            </a:solidFill>
            <a:prstDash val="solid"/>
            <a:miter lim="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a:endParaRPr lang="en-US" alt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5913" y="274638"/>
            <a:ext cx="12372975" cy="9280525"/>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a:endParaRPr lang="en-US" alt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1013" y="6350"/>
            <a:ext cx="12042775" cy="9032875"/>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_rels/theme5.xml.rels><?xml version="1.0" encoding="UTF-8" standalone="yes"?>
<Relationships xmlns="http://schemas.openxmlformats.org/package/2006/relationships"><Relationship Id="rId1" Type="http://schemas.openxmlformats.org/officeDocument/2006/relationships/image" Target="../media/image1.png"/></Relationships>
</file>

<file path=ppt/theme/_rels/theme6.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228600" marR="0" indent="0" algn="l" defTabSz="457200" rtl="0" eaLnBrk="1" fontAlgn="base" latinLnBrk="0" hangingPunct="0">
          <a:lnSpc>
            <a:spcPct val="100000"/>
          </a:lnSpc>
          <a:spcBef>
            <a:spcPct val="0"/>
          </a:spcBef>
          <a:spcAft>
            <a:spcPct val="0"/>
          </a:spcAft>
          <a:buClrTx/>
          <a:buSzTx/>
          <a:buFontTx/>
          <a:buNone/>
          <a:tabLst/>
          <a:defRPr kumimoji="0" lang="en-US" altLang="en-US" sz="1200" b="0" i="0" u="none" strike="noStrike" cap="none" normalizeH="0" baseline="0">
            <a:ln>
              <a:noFill/>
            </a:ln>
            <a:solidFill>
              <a:srgbClr val="000000"/>
            </a:solidFill>
            <a:effectLst/>
            <a:latin typeface="Helvetica" charset="0"/>
            <a:ea typeface="Helvetica" charset="0"/>
            <a:cs typeface="Helvetica" charset="0"/>
            <a:sym typeface="Helvetica"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3688</TotalTime>
  <Words>1982</Words>
  <Application>Microsoft Macintosh PowerPoint</Application>
  <PresentationFormat>Custom</PresentationFormat>
  <Paragraphs>152</Paragraphs>
  <Slides>13</Slides>
  <Notes>13</Notes>
  <HiddenSlides>0</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13</vt:i4>
      </vt:variant>
    </vt:vector>
  </HeadingPairs>
  <TitlesOfParts>
    <vt:vector size="26" baseType="lpstr">
      <vt:lpstr>Calibri</vt:lpstr>
      <vt:lpstr>Gill Sans</vt:lpstr>
      <vt:lpstr>Helvetica</vt:lpstr>
      <vt:lpstr>Lucida Grande</vt:lpstr>
      <vt:lpstr>ＭＳ Ｐゴシック</vt:lpstr>
      <vt:lpstr>Symbol</vt:lpstr>
      <vt:lpstr>Arial</vt:lpstr>
      <vt:lpstr>Office Theme</vt:lpstr>
      <vt:lpstr>Office Theme</vt:lpstr>
      <vt:lpstr>Office Theme</vt:lpstr>
      <vt:lpstr>Office Theme</vt:lpstr>
      <vt:lpstr>Office Theme</vt:lpstr>
      <vt:lpstr>Office Theme</vt:lpstr>
      <vt:lpstr>PowerPoint Presentation</vt:lpstr>
      <vt:lpstr>PowerPoint Presentation</vt:lpstr>
      <vt:lpstr>A Generation of Learners?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Classrooms with Embedded Formative Assessment Practices Mary Webb &amp; Jane Jones Exploring Tensions in Developing Assessment for Learning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Microsoft Office User</cp:lastModifiedBy>
  <cp:revision>11</cp:revision>
  <dcterms:modified xsi:type="dcterms:W3CDTF">2016-01-25T01:46:37Z</dcterms:modified>
</cp:coreProperties>
</file>